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70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91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3241A5-E8B7-418C-BFF3-3E8E922A4E77}" type="datetimeFigureOut">
              <a:rPr lang="en-US" smtClean="0"/>
              <a:t>5/14/14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67595-E5D8-49EE-86DC-731E89345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59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71B82AE6-DE1B-4217-9716-9D6987501BCF}" type="slidenum">
              <a:rPr lang="en-US">
                <a:latin typeface="Arial" pitchFamily="34" charset="0"/>
              </a:rPr>
              <a:pPr/>
              <a:t>1</a:t>
            </a:fld>
            <a:endParaRPr lang="en-US" dirty="0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7ED9D-02F4-478C-8106-1A68CF8BC28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08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7ED9D-02F4-478C-8106-1A68CF8BC28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08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7ED9D-02F4-478C-8106-1A68CF8BC28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08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3B35BB-66BF-452F-B136-D1B1520FC6B2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875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1FB22B-A90B-4BB6-B687-7B1C8840DC52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656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D3CFB3-6916-408B-81CC-F5A034CAA45F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470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610195"/>
            <a:ext cx="60960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819400" y="1980910"/>
            <a:ext cx="2971800" cy="41150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980910"/>
            <a:ext cx="2971800" cy="41150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522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A2FE9-FE9D-4F0B-8401-7B18723A95DE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103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8A581-C4C1-4438-A514-E01C514C3F17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93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1813D2-74D4-42CF-9DF2-0127C0AF9669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509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41030A-E530-4FBF-842F-9FF9F2269392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173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5893F6-5143-458B-A6DD-E74F71DE488A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166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F4B014-7FE4-4A96-AE9E-AEE91EB9D31E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150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D4FBF4-55A7-4CDB-B18A-34D6E6BAAA40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83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CA6511-0F38-4642-9B89-FBF982D2EEB0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027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208DDB-4235-483C-B29C-988195E55B25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994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BA21C20B-132A-4B35-AB47-3766B309950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205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DBF5F9">
                  <a:shade val="90000"/>
                </a:srgbClr>
              </a:solidFill>
              <a:latin typeface="Garamond" pitchFamily="18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DBF5F9">
                  <a:shade val="90000"/>
                </a:srgbClr>
              </a:solidFill>
              <a:latin typeface="Garamond" pitchFamily="18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663C0B-3F83-46C3-A453-F55423B924BB}" type="slidenum">
              <a:rPr lang="en-US" smtClean="0">
                <a:solidFill>
                  <a:srgbClr val="DBF5F9">
                    <a:shade val="90000"/>
                  </a:srgbClr>
                </a:solidFill>
                <a:latin typeface="Garamond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  <a:latin typeface="Garamond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Garamond" pitchFamily="18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Garamond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31096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4" Type="http://schemas.openxmlformats.org/officeDocument/2006/relationships/image" Target="../media/image4.jpe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457200"/>
            <a:ext cx="8077200" cy="5715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9900"/>
                </a:solidFill>
                <a:latin typeface="Georgia" pitchFamily="18" charset="0"/>
              </a:rPr>
              <a:t>Public Health, Alcohol Regulation and the Three-Tier Distribution System</a:t>
            </a:r>
            <a:br>
              <a:rPr lang="en-US" sz="4400" dirty="0" smtClean="0">
                <a:solidFill>
                  <a:srgbClr val="FF9900"/>
                </a:solidFill>
                <a:latin typeface="Georgia" pitchFamily="18" charset="0"/>
              </a:rPr>
            </a:br>
            <a:r>
              <a:rPr lang="en-US" sz="3200" dirty="0" smtClean="0">
                <a:latin typeface="Georgia" pitchFamily="18" charset="0"/>
              </a:rPr>
              <a:t/>
            </a:r>
            <a:br>
              <a:rPr lang="en-US" sz="3200" dirty="0" smtClean="0">
                <a:latin typeface="Georgia" pitchFamily="18" charset="0"/>
              </a:rPr>
            </a:br>
            <a:r>
              <a:rPr lang="en-US" sz="3200" dirty="0" smtClean="0">
                <a:latin typeface="Georgia" pitchFamily="18" charset="0"/>
              </a:rPr>
              <a:t/>
            </a:r>
            <a:br>
              <a:rPr lang="en-US" sz="3200" dirty="0" smtClean="0">
                <a:latin typeface="Georgia" pitchFamily="18" charset="0"/>
              </a:rPr>
            </a:br>
            <a:r>
              <a:rPr lang="en-US" sz="2800" dirty="0" smtClean="0">
                <a:solidFill>
                  <a:srgbClr val="FFC000"/>
                </a:solidFill>
                <a:latin typeface="Georgia" pitchFamily="18" charset="0"/>
              </a:rPr>
              <a:t>James F. Mosher, JD</a:t>
            </a:r>
            <a:br>
              <a:rPr lang="en-US" sz="2800" dirty="0" smtClean="0">
                <a:solidFill>
                  <a:srgbClr val="FFC000"/>
                </a:solidFill>
                <a:latin typeface="Georgia" pitchFamily="18" charset="0"/>
              </a:rPr>
            </a:br>
            <a:r>
              <a:rPr lang="en-US" sz="2800" dirty="0" smtClean="0">
                <a:solidFill>
                  <a:srgbClr val="FFC000"/>
                </a:solidFill>
                <a:latin typeface="Georgia" pitchFamily="18" charset="0"/>
              </a:rPr>
              <a:t>Alcohol Policy Consultations</a:t>
            </a:r>
            <a:br>
              <a:rPr lang="en-US" sz="2800" dirty="0" smtClean="0">
                <a:solidFill>
                  <a:srgbClr val="FFC000"/>
                </a:solidFill>
                <a:latin typeface="Georgia" pitchFamily="18" charset="0"/>
              </a:rPr>
            </a:br>
            <a:r>
              <a:rPr lang="en-US" sz="2800" dirty="0" smtClean="0">
                <a:latin typeface="Georgia" pitchFamily="18" charset="0"/>
              </a:rPr>
              <a:t/>
            </a:r>
            <a:br>
              <a:rPr lang="en-US" sz="2800" dirty="0" smtClean="0">
                <a:latin typeface="Georgia" pitchFamily="18" charset="0"/>
              </a:rPr>
            </a:br>
            <a:r>
              <a:rPr lang="en-US" sz="2000" dirty="0" smtClean="0">
                <a:solidFill>
                  <a:srgbClr val="FFC000"/>
                </a:solidFill>
                <a:latin typeface="Georgia" pitchFamily="18" charset="0"/>
              </a:rPr>
              <a:t>Addictions organizers conference call, March 19, 2013, General Board of Church and Society, United Methodist Church</a:t>
            </a:r>
            <a:endParaRPr lang="en-US" sz="2000" dirty="0" smtClean="0">
              <a:solidFill>
                <a:srgbClr val="FFC000"/>
              </a:solidFill>
              <a:effectLst/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9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37" y="274638"/>
            <a:ext cx="8564805" cy="1249362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rgbClr val="FF9900"/>
                </a:solidFill>
              </a:rPr>
              <a:t>What the Science Tells Us:</a:t>
            </a:r>
            <a:br>
              <a:rPr lang="en-US" sz="4400" dirty="0" smtClean="0">
                <a:solidFill>
                  <a:srgbClr val="FF9900"/>
                </a:solidFill>
              </a:rPr>
            </a:br>
            <a:r>
              <a:rPr lang="en-US" sz="4400" dirty="0" smtClean="0">
                <a:solidFill>
                  <a:srgbClr val="FF9900"/>
                </a:solidFill>
              </a:rPr>
              <a:t>Youth Exposure to Alcohol Marketing</a:t>
            </a:r>
            <a:endParaRPr lang="en-US" sz="4400" dirty="0">
              <a:solidFill>
                <a:srgbClr val="FF9900"/>
              </a:solidFill>
            </a:endParaRPr>
          </a:p>
        </p:txBody>
      </p:sp>
      <p:pic>
        <p:nvPicPr>
          <p:cNvPr id="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28712" y="3417170"/>
            <a:ext cx="2285080" cy="3046773"/>
          </a:xfrm>
          <a:noFill/>
        </p:spPr>
      </p:pic>
      <p:sp>
        <p:nvSpPr>
          <p:cNvPr id="4" name="Rectangle 3"/>
          <p:cNvSpPr/>
          <p:nvPr/>
        </p:nvSpPr>
        <p:spPr>
          <a:xfrm>
            <a:off x="255638" y="2059857"/>
            <a:ext cx="2015614" cy="11356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C000"/>
                </a:solidFill>
                <a:latin typeface="Helvetica" pitchFamily="34" charset="0"/>
                <a:cs typeface="Helvetica" pitchFamily="34" charset="0"/>
              </a:rPr>
              <a:t>Increased  youth exposure</a:t>
            </a:r>
            <a:endParaRPr lang="en-US" sz="2400" dirty="0">
              <a:solidFill>
                <a:srgbClr val="FFC000"/>
              </a:solidFill>
              <a:latin typeface="Helvetica" pitchFamily="34" charset="0"/>
              <a:cs typeface="Helvetica" pitchFamily="34" charset="0"/>
            </a:endParaRPr>
          </a:p>
        </p:txBody>
      </p:sp>
      <p:cxnSp>
        <p:nvCxnSpPr>
          <p:cNvPr id="6" name="Straight Arrow Connector 5"/>
          <p:cNvCxnSpPr>
            <a:stCxn id="4" idx="3"/>
            <a:endCxn id="7" idx="1"/>
          </p:cNvCxnSpPr>
          <p:nvPr/>
        </p:nvCxnSpPr>
        <p:spPr>
          <a:xfrm flipV="1">
            <a:off x="2271252" y="2627669"/>
            <a:ext cx="816077" cy="2"/>
          </a:xfrm>
          <a:prstGeom prst="straightConnector1">
            <a:avLst/>
          </a:prstGeom>
          <a:ln w="635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087329" y="2059855"/>
            <a:ext cx="2251586" cy="11356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C000"/>
                </a:solidFill>
                <a:latin typeface="Helvetica" pitchFamily="34" charset="0"/>
                <a:cs typeface="Helvetica" pitchFamily="34" charset="0"/>
              </a:rPr>
              <a:t>Increased </a:t>
            </a:r>
            <a:r>
              <a:rPr lang="en-US" sz="2400" dirty="0" smtClean="0">
                <a:solidFill>
                  <a:srgbClr val="FFC000"/>
                </a:solidFill>
                <a:latin typeface="Helvetica" pitchFamily="34" charset="0"/>
                <a:cs typeface="Helvetica" pitchFamily="34" charset="0"/>
              </a:rPr>
              <a:t>intention to drink</a:t>
            </a:r>
            <a:endParaRPr lang="en-US" sz="2400" dirty="0">
              <a:solidFill>
                <a:srgbClr val="FFC000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86169" y="2059857"/>
            <a:ext cx="2600632" cy="11356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C000"/>
                </a:solidFill>
                <a:latin typeface="Helvetica" pitchFamily="34" charset="0"/>
                <a:cs typeface="Helvetica" pitchFamily="34" charset="0"/>
              </a:rPr>
              <a:t>Earlier initiation/increase in drinking</a:t>
            </a:r>
            <a:endParaRPr lang="en-US" sz="2400" dirty="0">
              <a:solidFill>
                <a:srgbClr val="FFC000"/>
              </a:solidFill>
              <a:latin typeface="Helvetica" pitchFamily="34" charset="0"/>
              <a:cs typeface="Helvetica" pitchFamily="34" charset="0"/>
            </a:endParaRPr>
          </a:p>
        </p:txBody>
      </p:sp>
      <p:cxnSp>
        <p:nvCxnSpPr>
          <p:cNvPr id="62" name="Straight Arrow Connector 61"/>
          <p:cNvCxnSpPr>
            <a:stCxn id="7" idx="3"/>
          </p:cNvCxnSpPr>
          <p:nvPr/>
        </p:nvCxnSpPr>
        <p:spPr>
          <a:xfrm>
            <a:off x="5338915" y="2627669"/>
            <a:ext cx="747253" cy="2"/>
          </a:xfrm>
          <a:prstGeom prst="straightConnector1">
            <a:avLst/>
          </a:prstGeom>
          <a:ln w="635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089716" y="6488668"/>
            <a:ext cx="6999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Source: Anderson, et al. 2009; Babor et al. 2010</a:t>
            </a:r>
            <a:endParaRPr lang="en-US" dirty="0">
              <a:solidFill>
                <a:srgbClr val="FFC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581400" y="4724404"/>
            <a:ext cx="1447800" cy="0"/>
          </a:xfrm>
          <a:prstGeom prst="straightConnector1">
            <a:avLst/>
          </a:prstGeom>
          <a:ln w="635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6436" name="Picture 4" descr="http://hphotos-sjc1.fbcdn.net/hphotos-snc6/184004_10150335765120903_643935902_9825669_7596009_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6445" y="3492287"/>
            <a:ext cx="3256765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0224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5240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FF9900"/>
                </a:solidFill>
                <a:latin typeface="Georgia" pitchFamily="18" charset="0"/>
              </a:rPr>
              <a:t>Great Britain</a:t>
            </a:r>
            <a:br>
              <a:rPr lang="en-US" sz="4000" b="1" dirty="0" smtClean="0">
                <a:solidFill>
                  <a:srgbClr val="FF9900"/>
                </a:solidFill>
                <a:latin typeface="Georgia" pitchFamily="18" charset="0"/>
              </a:rPr>
            </a:br>
            <a:r>
              <a:rPr lang="en-US" sz="3100" b="1" dirty="0" smtClean="0">
                <a:solidFill>
                  <a:srgbClr val="FF9900"/>
                </a:solidFill>
                <a:latin typeface="Georgia" pitchFamily="18" charset="0"/>
              </a:rPr>
              <a:t>A case </a:t>
            </a:r>
            <a:r>
              <a:rPr lang="en-US" sz="3100" b="1" dirty="0">
                <a:solidFill>
                  <a:srgbClr val="FF9900"/>
                </a:solidFill>
                <a:latin typeface="Georgia" pitchFamily="18" charset="0"/>
              </a:rPr>
              <a:t>s</a:t>
            </a:r>
            <a:r>
              <a:rPr lang="en-US" sz="3100" b="1" dirty="0" smtClean="0">
                <a:solidFill>
                  <a:srgbClr val="FF9900"/>
                </a:solidFill>
                <a:latin typeface="Georgia" pitchFamily="18" charset="0"/>
              </a:rPr>
              <a:t>tudy in the risks of  treating alcohol as an ordinary commodity</a:t>
            </a:r>
            <a:endParaRPr lang="en-US" sz="3100" b="1" dirty="0">
              <a:solidFill>
                <a:srgbClr val="FF9900"/>
              </a:solidFill>
              <a:latin typeface="Georgia" pitchFamily="18" charset="0"/>
            </a:endParaRPr>
          </a:p>
        </p:txBody>
      </p:sp>
      <p:pic>
        <p:nvPicPr>
          <p:cNvPr id="1026" name="Picture 2" descr="An off-licence sells cheap alcoh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657600"/>
            <a:ext cx="4800600" cy="288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7200" y="1905000"/>
            <a:ext cx="8305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9900"/>
                </a:solidFill>
                <a:latin typeface="Georgia" pitchFamily="18" charset="0"/>
              </a:rPr>
              <a:t>The Guardian Headline: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C000"/>
                </a:solidFill>
                <a:latin typeface="Georgia" pitchFamily="18" charset="0"/>
              </a:rPr>
              <a:t>Hospital </a:t>
            </a:r>
            <a:r>
              <a:rPr lang="en-US" sz="2400" dirty="0">
                <a:solidFill>
                  <a:srgbClr val="FFC000"/>
                </a:solidFill>
                <a:latin typeface="Georgia" pitchFamily="18" charset="0"/>
              </a:rPr>
              <a:t>admissions due to drinking double in 10 years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>
                <a:solidFill>
                  <a:srgbClr val="FFC000"/>
                </a:solidFill>
                <a:latin typeface="Georgia" pitchFamily="18" charset="0"/>
              </a:rPr>
              <a:t>Doctors' leaders call for stricter controls over the sale of alcohol, including minimum pricing</a:t>
            </a:r>
          </a:p>
        </p:txBody>
      </p:sp>
    </p:spTree>
    <p:extLst>
      <p:ext uri="{BB962C8B-B14F-4D97-AF65-F5344CB8AC3E}">
        <p14:creationId xmlns:p14="http://schemas.microsoft.com/office/powerpoint/2010/main" val="3025235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2209800"/>
            <a:ext cx="2819400" cy="609600"/>
          </a:xfrm>
          <a:ln w="28575">
            <a:solidFill>
              <a:srgbClr val="FFC000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rgbClr val="FFC000"/>
                </a:solidFill>
              </a:rPr>
              <a:t>Producer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2400"/>
            <a:ext cx="9144000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9900"/>
                </a:solidFill>
                <a:latin typeface="Georgia" pitchFamily="18" charset="0"/>
                <a:ea typeface="+mj-ea"/>
                <a:cs typeface="+mj-cs"/>
              </a:rPr>
              <a:t>The Alcohol Distribution</a:t>
            </a:r>
          </a:p>
          <a:p>
            <a:pPr algn="ctr"/>
            <a:r>
              <a:rPr lang="en-US" sz="4400" b="1" dirty="0">
                <a:solidFill>
                  <a:srgbClr val="FF9900"/>
                </a:solidFill>
                <a:latin typeface="Georgia" pitchFamily="18" charset="0"/>
                <a:ea typeface="+mj-ea"/>
                <a:cs typeface="+mj-cs"/>
              </a:rPr>
              <a:t>Three-Tier System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743200" y="3352800"/>
            <a:ext cx="2819400" cy="609600"/>
          </a:xfrm>
          <a:prstGeom prst="rect">
            <a:avLst/>
          </a:prstGeom>
          <a:ln w="28575">
            <a:solidFill>
              <a:srgbClr val="FFC000"/>
            </a:solidFill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en-US" sz="3600" dirty="0" smtClean="0">
                <a:solidFill>
                  <a:srgbClr val="FFC000"/>
                </a:solidFill>
              </a:rPr>
              <a:t>Wholesaler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895600" y="4572000"/>
            <a:ext cx="2514600" cy="609600"/>
          </a:xfrm>
          <a:prstGeom prst="rect">
            <a:avLst/>
          </a:prstGeom>
          <a:ln w="28575">
            <a:solidFill>
              <a:srgbClr val="FFC000"/>
            </a:solidFill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en-US" sz="3600" dirty="0" smtClean="0">
                <a:solidFill>
                  <a:srgbClr val="FFC000"/>
                </a:solidFill>
              </a:rPr>
              <a:t>Retailer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667000" y="5791200"/>
            <a:ext cx="2971800" cy="6096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en-US" sz="3600" dirty="0" smtClean="0"/>
              <a:t>Consumers</a:t>
            </a:r>
            <a:endParaRPr lang="en-US" sz="3600" dirty="0"/>
          </a:p>
        </p:txBody>
      </p:sp>
      <p:sp>
        <p:nvSpPr>
          <p:cNvPr id="16" name="Curved Left Arrow 15"/>
          <p:cNvSpPr/>
          <p:nvPr/>
        </p:nvSpPr>
        <p:spPr>
          <a:xfrm>
            <a:off x="5486400" y="2438400"/>
            <a:ext cx="838200" cy="2667000"/>
          </a:xfrm>
          <a:prstGeom prst="curvedLeftArrow">
            <a:avLst/>
          </a:prstGeom>
          <a:solidFill>
            <a:srgbClr val="FFC0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4038600" y="3962400"/>
            <a:ext cx="152400" cy="533400"/>
          </a:xfrm>
          <a:prstGeom prst="downArrow">
            <a:avLst/>
          </a:prstGeom>
          <a:solidFill>
            <a:srgbClr val="FFC000"/>
          </a:solidFill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4038600" y="2819400"/>
            <a:ext cx="152400" cy="457200"/>
          </a:xfrm>
          <a:prstGeom prst="downArrow">
            <a:avLst/>
          </a:prstGeom>
          <a:solidFill>
            <a:srgbClr val="FFC000"/>
          </a:solidFill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4038600" y="5181600"/>
            <a:ext cx="152400" cy="533400"/>
          </a:xfrm>
          <a:prstGeom prst="downArrow">
            <a:avLst/>
          </a:prstGeom>
          <a:solidFill>
            <a:srgbClr val="FFC000"/>
          </a:solidFill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010400" y="3124200"/>
            <a:ext cx="1447800" cy="156966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C000"/>
                </a:solidFill>
                <a:latin typeface="Georgia" pitchFamily="18" charset="0"/>
              </a:rPr>
              <a:t>Tied House Laws</a:t>
            </a:r>
            <a:endParaRPr lang="en-US" sz="3200" dirty="0">
              <a:solidFill>
                <a:srgbClr val="FFC000"/>
              </a:solidFill>
              <a:latin typeface="Georgia" pitchFamily="18" charset="0"/>
            </a:endParaRPr>
          </a:p>
        </p:txBody>
      </p:sp>
      <p:sp>
        <p:nvSpPr>
          <p:cNvPr id="23" name="Curved Right Arrow 22"/>
          <p:cNvSpPr/>
          <p:nvPr/>
        </p:nvSpPr>
        <p:spPr>
          <a:xfrm>
            <a:off x="1676400" y="2362200"/>
            <a:ext cx="990600" cy="4038600"/>
          </a:xfrm>
          <a:prstGeom prst="curvedRightArrow">
            <a:avLst/>
          </a:prstGeom>
          <a:solidFill>
            <a:srgbClr val="FFC0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0" y="3200400"/>
            <a:ext cx="1828800" cy="1384995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C000"/>
                </a:solidFill>
                <a:latin typeface="Georgia" pitchFamily="18" charset="0"/>
              </a:rPr>
              <a:t>Direct Shipment Laws</a:t>
            </a:r>
            <a:endParaRPr lang="en-US" sz="2800" dirty="0">
              <a:solidFill>
                <a:srgbClr val="FFC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378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7" y="304800"/>
            <a:ext cx="9137073" cy="1219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rgbClr val="FF9900"/>
                </a:solidFill>
                <a:latin typeface="Georgia" pitchFamily="18" charset="0"/>
              </a:rPr>
              <a:t>Public Health Goals of the </a:t>
            </a:r>
            <a:br>
              <a:rPr lang="en-US" sz="4000" b="1" dirty="0">
                <a:solidFill>
                  <a:srgbClr val="FF9900"/>
                </a:solidFill>
                <a:latin typeface="Georgia" pitchFamily="18" charset="0"/>
              </a:rPr>
            </a:br>
            <a:r>
              <a:rPr lang="en-US" sz="4000" b="1" dirty="0">
                <a:solidFill>
                  <a:srgbClr val="FF9900"/>
                </a:solidFill>
                <a:latin typeface="Georgia" pitchFamily="18" charset="0"/>
              </a:rPr>
              <a:t>Three-Tier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458200" cy="43891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FF9900"/>
                </a:solidFill>
                <a:latin typeface="Georgia" pitchFamily="18" charset="0"/>
              </a:rPr>
              <a:t>Deter undue producer influence on retailers</a:t>
            </a:r>
          </a:p>
          <a:p>
            <a:pPr>
              <a:buClr>
                <a:srgbClr val="FFC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FFC000"/>
                </a:solidFill>
                <a:latin typeface="Georgia" pitchFamily="18" charset="0"/>
              </a:rPr>
              <a:t>Sales and advertising practices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FF9900"/>
                </a:solidFill>
                <a:latin typeface="Georgia" pitchFamily="18" charset="0"/>
              </a:rPr>
              <a:t>Reduce competition; maintain an orderly market</a:t>
            </a:r>
          </a:p>
          <a:p>
            <a:pPr>
              <a:buClr>
                <a:srgbClr val="FFC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FFC000"/>
                </a:solidFill>
                <a:latin typeface="Georgia" pitchFamily="18" charset="0"/>
              </a:rPr>
              <a:t>Restrict quantity discounting</a:t>
            </a:r>
          </a:p>
          <a:p>
            <a:pPr>
              <a:buClr>
                <a:srgbClr val="FFC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FFC000"/>
                </a:solidFill>
                <a:latin typeface="Georgia" pitchFamily="18" charset="0"/>
              </a:rPr>
              <a:t>Maintain minimum prices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FF9900"/>
                </a:solidFill>
                <a:latin typeface="Georgia" pitchFamily="18" charset="0"/>
              </a:rPr>
              <a:t>Protect small </a:t>
            </a:r>
            <a:r>
              <a:rPr lang="en-US" sz="3200" b="1" dirty="0" smtClean="0">
                <a:solidFill>
                  <a:srgbClr val="FF9900"/>
                </a:solidFill>
                <a:latin typeface="Georgia" pitchFamily="18" charset="0"/>
              </a:rPr>
              <a:t>retailers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FF9900"/>
                </a:solidFill>
                <a:latin typeface="Georgia" pitchFamily="18" charset="0"/>
              </a:rPr>
              <a:t>Deter sales to minors</a:t>
            </a:r>
            <a:endParaRPr lang="en-US" sz="3200" b="1" dirty="0">
              <a:solidFill>
                <a:srgbClr val="FF9900"/>
              </a:solidFill>
              <a:latin typeface="Georgia" pitchFamily="18" charset="0"/>
            </a:endParaRPr>
          </a:p>
          <a:p>
            <a:pPr marL="0" indent="0"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C:\Users\Jim\AppData\Local\Microsoft\Windows\Temporary Internet Files\Content.Outlook\23MC8LYE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191000"/>
            <a:ext cx="3048000" cy="2345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9931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FF9900"/>
                </a:solidFill>
                <a:latin typeface="Georgia" pitchFamily="18" charset="0"/>
              </a:rPr>
              <a:t>Wholesaler Tier</a:t>
            </a:r>
            <a:endParaRPr lang="en-US" sz="4800" b="1" dirty="0">
              <a:solidFill>
                <a:srgbClr val="FF9900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89120"/>
          </a:xfrm>
        </p:spPr>
        <p:txBody>
          <a:bodyPr/>
          <a:lstStyle/>
          <a:p>
            <a:pPr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FFC000"/>
                </a:solidFill>
                <a:latin typeface="Georgia" pitchFamily="18" charset="0"/>
              </a:rPr>
              <a:t>Under attack by big-box retailers and producers</a:t>
            </a:r>
          </a:p>
          <a:p>
            <a:pPr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FFC000"/>
                </a:solidFill>
                <a:latin typeface="Georgia" pitchFamily="18" charset="0"/>
              </a:rPr>
              <a:t>In “control” states, operated  by the state (either directly or through contract)</a:t>
            </a:r>
          </a:p>
          <a:p>
            <a:pPr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FFC000"/>
                </a:solidFill>
                <a:latin typeface="Georgia" pitchFamily="18" charset="0"/>
              </a:rPr>
              <a:t>Highly profitable</a:t>
            </a:r>
          </a:p>
          <a:p>
            <a:pPr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FFC000"/>
                </a:solidFill>
                <a:latin typeface="Georgia" pitchFamily="18" charset="0"/>
              </a:rPr>
              <a:t>Until recently, private wholesalers have been strong opponents of public health initiatives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487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FF9900"/>
                </a:solidFill>
                <a:latin typeface="Georgia" pitchFamily="18" charset="0"/>
              </a:rPr>
              <a:t>Fundamental Question</a:t>
            </a:r>
            <a:endParaRPr lang="en-US" sz="4800" b="1" dirty="0">
              <a:solidFill>
                <a:srgbClr val="FF9900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086600" cy="1371600"/>
          </a:xfrm>
          <a:ln w="38100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marL="0" indent="0" algn="ctr">
              <a:buClr>
                <a:srgbClr val="FFC000"/>
              </a:buClr>
              <a:buNone/>
            </a:pPr>
            <a:r>
              <a:rPr lang="en-US" sz="2800" dirty="0" smtClean="0">
                <a:solidFill>
                  <a:srgbClr val="FFC000"/>
                </a:solidFill>
                <a:latin typeface="Georgia" pitchFamily="18" charset="0"/>
              </a:rPr>
              <a:t>Is alcohol an ordinary commodity subject to the same market pressures and rules as other consumer products?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3581400"/>
            <a:ext cx="6019800" cy="2677656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C000"/>
                </a:solidFill>
                <a:latin typeface="Georgia" pitchFamily="18" charset="0"/>
              </a:rPr>
              <a:t>Federal Trade Commission, alcohol producers, big box retailers: 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Georgia" pitchFamily="18" charset="0"/>
              </a:rPr>
              <a:t>YES!</a:t>
            </a:r>
          </a:p>
          <a:p>
            <a:pPr algn="ctr"/>
            <a:endParaRPr lang="en-US" sz="2800" dirty="0">
              <a:solidFill>
                <a:srgbClr val="FFC000"/>
              </a:solidFill>
              <a:latin typeface="Georgia" pitchFamily="18" charset="0"/>
            </a:endParaRPr>
          </a:p>
          <a:p>
            <a:pPr algn="ctr"/>
            <a:r>
              <a:rPr lang="en-US" sz="2800" dirty="0" smtClean="0">
                <a:solidFill>
                  <a:srgbClr val="FFC000"/>
                </a:solidFill>
                <a:latin typeface="Georgia" pitchFamily="18" charset="0"/>
              </a:rPr>
              <a:t>Public health and wholesalers: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Georgia" pitchFamily="18" charset="0"/>
              </a:rPr>
              <a:t>NO!</a:t>
            </a:r>
            <a:endParaRPr lang="en-US" sz="2800" b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679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>
                <a:solidFill>
                  <a:srgbClr val="FF9900"/>
                </a:solidFill>
                <a:latin typeface="Georgia" pitchFamily="18" charset="0"/>
              </a:rPr>
              <a:t>Regulatory Measures At Risk</a:t>
            </a:r>
            <a:br>
              <a:rPr lang="en-US" sz="4800" b="1" dirty="0" smtClean="0">
                <a:solidFill>
                  <a:srgbClr val="FF9900"/>
                </a:solidFill>
                <a:latin typeface="Georgia" pitchFamily="18" charset="0"/>
              </a:rPr>
            </a:br>
            <a:r>
              <a:rPr lang="en-US" sz="3600" b="1" dirty="0" smtClean="0">
                <a:solidFill>
                  <a:srgbClr val="FF9900"/>
                </a:solidFill>
                <a:latin typeface="Georgia" pitchFamily="18" charset="0"/>
              </a:rPr>
              <a:t>(through court and legislation action)</a:t>
            </a:r>
            <a:endParaRPr lang="en-US" sz="3600" b="1" dirty="0">
              <a:solidFill>
                <a:srgbClr val="FF9900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229600" cy="3962400"/>
          </a:xfrm>
        </p:spPr>
        <p:txBody>
          <a:bodyPr>
            <a:noAutofit/>
          </a:bodyPr>
          <a:lstStyle/>
          <a:p>
            <a:pPr marL="0" indent="0">
              <a:buClr>
                <a:srgbClr val="FFC000"/>
              </a:buClr>
              <a:buNone/>
            </a:pPr>
            <a:r>
              <a:rPr lang="en-US" sz="2800" b="1" dirty="0" smtClean="0">
                <a:solidFill>
                  <a:srgbClr val="FFC000"/>
                </a:solidFill>
                <a:latin typeface="Georgia" pitchFamily="18" charset="0"/>
              </a:rPr>
              <a:t>Measures directly related to the three tier system:</a:t>
            </a:r>
          </a:p>
          <a:p>
            <a:pPr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C000"/>
                </a:solidFill>
                <a:latin typeface="Georgia" pitchFamily="18" charset="0"/>
              </a:rPr>
              <a:t>Restrictions on direct shipments</a:t>
            </a:r>
          </a:p>
          <a:p>
            <a:pPr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C000"/>
                </a:solidFill>
                <a:latin typeface="Georgia" pitchFamily="18" charset="0"/>
              </a:rPr>
              <a:t>Quantity discounts; minimum pricing</a:t>
            </a:r>
          </a:p>
          <a:p>
            <a:pPr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C000"/>
                </a:solidFill>
                <a:latin typeface="Georgia" pitchFamily="18" charset="0"/>
              </a:rPr>
              <a:t>Restrictions on producer/wholesaler promotions for retailers</a:t>
            </a:r>
          </a:p>
          <a:p>
            <a:pPr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C000"/>
                </a:solidFill>
                <a:latin typeface="Georgia" pitchFamily="18" charset="0"/>
              </a:rPr>
              <a:t>Push to privatize state retail and wholesale operations</a:t>
            </a:r>
          </a:p>
          <a:p>
            <a:pPr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2800" dirty="0">
                <a:solidFill>
                  <a:srgbClr val="FFC000"/>
                </a:solidFill>
                <a:latin typeface="Georgia" pitchFamily="18" charset="0"/>
              </a:rPr>
              <a:t>Protection of wholesaler tier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47533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>
                <a:solidFill>
                  <a:srgbClr val="FF9900"/>
                </a:solidFill>
                <a:latin typeface="Georgia" pitchFamily="18" charset="0"/>
              </a:rPr>
              <a:t>Regulatory Measures At Risk</a:t>
            </a:r>
            <a:br>
              <a:rPr lang="en-US" sz="4800" b="1" dirty="0" smtClean="0">
                <a:solidFill>
                  <a:srgbClr val="FF9900"/>
                </a:solidFill>
                <a:latin typeface="Georgia" pitchFamily="18" charset="0"/>
              </a:rPr>
            </a:br>
            <a:r>
              <a:rPr lang="en-US" sz="3600" b="1" dirty="0" smtClean="0">
                <a:solidFill>
                  <a:srgbClr val="FF9900"/>
                </a:solidFill>
                <a:latin typeface="Georgia" pitchFamily="18" charset="0"/>
              </a:rPr>
              <a:t>(through court and legislation action)</a:t>
            </a:r>
            <a:endParaRPr lang="en-US" sz="3600" b="1" dirty="0">
              <a:solidFill>
                <a:srgbClr val="FF9900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458200" cy="4114800"/>
          </a:xfrm>
        </p:spPr>
        <p:txBody>
          <a:bodyPr>
            <a:noAutofit/>
          </a:bodyPr>
          <a:lstStyle/>
          <a:p>
            <a:pPr marL="0" indent="0">
              <a:buClr>
                <a:srgbClr val="FFC000"/>
              </a:buClr>
              <a:buNone/>
            </a:pPr>
            <a:r>
              <a:rPr lang="en-US" sz="2800" b="1" dirty="0" smtClean="0">
                <a:solidFill>
                  <a:srgbClr val="FFC000"/>
                </a:solidFill>
                <a:latin typeface="Georgia" pitchFamily="18" charset="0"/>
              </a:rPr>
              <a:t>Measures indirectly related to the three-tier system</a:t>
            </a:r>
          </a:p>
          <a:p>
            <a:pPr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C000"/>
                </a:solidFill>
                <a:latin typeface="Georgia" pitchFamily="18" charset="0"/>
              </a:rPr>
              <a:t>Restrictions on alcohol advertising/marketing</a:t>
            </a:r>
          </a:p>
          <a:p>
            <a:pPr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C000"/>
                </a:solidFill>
                <a:latin typeface="Georgia" pitchFamily="18" charset="0"/>
              </a:rPr>
              <a:t>Restrictions on days and hours of sale</a:t>
            </a:r>
          </a:p>
          <a:p>
            <a:pPr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C000"/>
                </a:solidFill>
                <a:latin typeface="Georgia" pitchFamily="18" charset="0"/>
              </a:rPr>
              <a:t>Restrictions on type, number, and location of retail outlets</a:t>
            </a:r>
          </a:p>
          <a:p>
            <a:pPr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C000"/>
                </a:solidFill>
                <a:latin typeface="Georgia" pitchFamily="18" charset="0"/>
              </a:rPr>
              <a:t>Other restrictions on alcohol availability and marketing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9319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56340" cy="914400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What the Science Tells Us</a:t>
            </a:r>
            <a:endParaRPr lang="en-US" sz="4000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5638" y="1905001"/>
            <a:ext cx="2343698" cy="1447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C000"/>
                </a:solidFill>
                <a:latin typeface="Helvetica" pitchFamily="34" charset="0"/>
                <a:cs typeface="Helvetica" pitchFamily="34" charset="0"/>
              </a:rPr>
              <a:t>Increased  alcohol prices/taxes</a:t>
            </a:r>
            <a:endParaRPr lang="en-US" sz="2400" b="1" dirty="0">
              <a:solidFill>
                <a:srgbClr val="FFC000"/>
              </a:solidFill>
              <a:latin typeface="Helvetica" pitchFamily="34" charset="0"/>
              <a:cs typeface="Helvetica" pitchFamily="34" charset="0"/>
            </a:endParaRPr>
          </a:p>
        </p:txBody>
      </p:sp>
      <p:cxnSp>
        <p:nvCxnSpPr>
          <p:cNvPr id="6" name="Straight Arrow Connector 5"/>
          <p:cNvCxnSpPr>
            <a:stCxn id="4" idx="3"/>
            <a:endCxn id="7" idx="1"/>
          </p:cNvCxnSpPr>
          <p:nvPr/>
        </p:nvCxnSpPr>
        <p:spPr>
          <a:xfrm flipV="1">
            <a:off x="2599336" y="2627671"/>
            <a:ext cx="472334" cy="1230"/>
          </a:xfrm>
          <a:prstGeom prst="straightConnector1">
            <a:avLst/>
          </a:prstGeom>
          <a:ln w="635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071670" y="1903771"/>
            <a:ext cx="2399071" cy="1447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C000"/>
                </a:solidFill>
                <a:latin typeface="Helvetica" pitchFamily="34" charset="0"/>
                <a:cs typeface="Helvetica" pitchFamily="34" charset="0"/>
              </a:rPr>
              <a:t>Decreased </a:t>
            </a:r>
            <a:r>
              <a:rPr lang="en-US" sz="2400" b="1" dirty="0">
                <a:solidFill>
                  <a:srgbClr val="FFC000"/>
                </a:solidFill>
                <a:latin typeface="Helvetica" pitchFamily="34" charset="0"/>
                <a:cs typeface="Helvetica" pitchFamily="34" charset="0"/>
              </a:rPr>
              <a:t>alcohol consumption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86168" y="1905001"/>
            <a:ext cx="2753031" cy="1447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C000"/>
                </a:solidFill>
                <a:latin typeface="Helvetica" pitchFamily="34" charset="0"/>
                <a:cs typeface="Helvetica" pitchFamily="34" charset="0"/>
              </a:rPr>
              <a:t>Decreased public health/safety problems</a:t>
            </a:r>
            <a:endParaRPr lang="en-US" sz="2400" b="1" dirty="0">
              <a:solidFill>
                <a:srgbClr val="FFC000"/>
              </a:solidFill>
              <a:latin typeface="Helvetica" pitchFamily="34" charset="0"/>
              <a:cs typeface="Helvetica" pitchFamily="34" charset="0"/>
            </a:endParaRPr>
          </a:p>
        </p:txBody>
      </p:sp>
      <p:cxnSp>
        <p:nvCxnSpPr>
          <p:cNvPr id="62" name="Straight Arrow Connector 61"/>
          <p:cNvCxnSpPr>
            <a:stCxn id="7" idx="3"/>
          </p:cNvCxnSpPr>
          <p:nvPr/>
        </p:nvCxnSpPr>
        <p:spPr>
          <a:xfrm flipV="1">
            <a:off x="5470741" y="2626441"/>
            <a:ext cx="599769" cy="1230"/>
          </a:xfrm>
          <a:prstGeom prst="straightConnector1">
            <a:avLst/>
          </a:prstGeom>
          <a:ln w="635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23596" y="3631814"/>
            <a:ext cx="2805139" cy="2202229"/>
          </a:xfrm>
          <a:prstGeom prst="rect">
            <a:avLst/>
          </a:prstGeom>
        </p:spPr>
      </p:pic>
      <p:pic>
        <p:nvPicPr>
          <p:cNvPr id="15" name="Picture 3" descr="01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73" y="3631814"/>
            <a:ext cx="1814052" cy="271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91234" y="3631814"/>
            <a:ext cx="2708929" cy="2469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Straight Arrow Connector 17"/>
          <p:cNvCxnSpPr>
            <a:endCxn id="17" idx="1"/>
          </p:cNvCxnSpPr>
          <p:nvPr/>
        </p:nvCxnSpPr>
        <p:spPr>
          <a:xfrm flipV="1">
            <a:off x="2079625" y="4866767"/>
            <a:ext cx="911609" cy="120880"/>
          </a:xfrm>
          <a:prstGeom prst="straightConnector1">
            <a:avLst/>
          </a:prstGeom>
          <a:ln w="635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7" idx="3"/>
          </p:cNvCxnSpPr>
          <p:nvPr/>
        </p:nvCxnSpPr>
        <p:spPr>
          <a:xfrm>
            <a:off x="5700163" y="4866767"/>
            <a:ext cx="523434" cy="120879"/>
          </a:xfrm>
          <a:prstGeom prst="straightConnector1">
            <a:avLst/>
          </a:prstGeom>
          <a:ln w="635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339480" y="6343477"/>
            <a:ext cx="4213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Source: CDC Community Guide 2010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761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89888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9900"/>
                </a:solidFill>
              </a:rPr>
              <a:t>What the Science Tells Us:</a:t>
            </a:r>
            <a:br>
              <a:rPr lang="en-US" dirty="0" smtClean="0">
                <a:solidFill>
                  <a:srgbClr val="FF9900"/>
                </a:solidFill>
              </a:rPr>
            </a:br>
            <a:r>
              <a:rPr lang="en-US" dirty="0" smtClean="0">
                <a:solidFill>
                  <a:srgbClr val="FF9900"/>
                </a:solidFill>
              </a:rPr>
              <a:t>Alcohol Availability</a:t>
            </a: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5638" y="2059857"/>
            <a:ext cx="2015614" cy="11356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C000"/>
                </a:solidFill>
                <a:latin typeface="Helvetica" pitchFamily="34" charset="0"/>
                <a:cs typeface="Helvetica" pitchFamily="34" charset="0"/>
              </a:rPr>
              <a:t>Increased  alcohol availability</a:t>
            </a:r>
            <a:endParaRPr lang="en-US" sz="2400" dirty="0">
              <a:solidFill>
                <a:srgbClr val="FFC000"/>
              </a:solidFill>
              <a:latin typeface="Helvetica" pitchFamily="34" charset="0"/>
              <a:cs typeface="Helvetica" pitchFamily="34" charset="0"/>
            </a:endParaRPr>
          </a:p>
        </p:txBody>
      </p:sp>
      <p:cxnSp>
        <p:nvCxnSpPr>
          <p:cNvPr id="6" name="Straight Arrow Connector 5"/>
          <p:cNvCxnSpPr>
            <a:stCxn id="4" idx="3"/>
            <a:endCxn id="7" idx="1"/>
          </p:cNvCxnSpPr>
          <p:nvPr/>
        </p:nvCxnSpPr>
        <p:spPr>
          <a:xfrm flipV="1">
            <a:off x="2271252" y="2627669"/>
            <a:ext cx="816077" cy="2"/>
          </a:xfrm>
          <a:prstGeom prst="straightConnector1">
            <a:avLst/>
          </a:prstGeom>
          <a:ln w="635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087329" y="2059855"/>
            <a:ext cx="2251586" cy="11356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C000"/>
                </a:solidFill>
                <a:latin typeface="Helvetica" pitchFamily="34" charset="0"/>
                <a:cs typeface="Helvetica" pitchFamily="34" charset="0"/>
              </a:rPr>
              <a:t>Increased alcohol consumption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86169" y="2059857"/>
            <a:ext cx="2600632" cy="11356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C000"/>
                </a:solidFill>
                <a:latin typeface="Helvetica" pitchFamily="34" charset="0"/>
                <a:cs typeface="Helvetica" pitchFamily="34" charset="0"/>
              </a:rPr>
              <a:t>Increased public health/safety problems</a:t>
            </a:r>
            <a:endParaRPr lang="en-US" sz="2400" dirty="0">
              <a:solidFill>
                <a:srgbClr val="FFC000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61" name="Curved Right Arrow 60"/>
          <p:cNvSpPr/>
          <p:nvPr/>
        </p:nvSpPr>
        <p:spPr>
          <a:xfrm rot="16200000">
            <a:off x="3945755" y="513175"/>
            <a:ext cx="1140540" cy="6505155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2" name="Straight Arrow Connector 61"/>
          <p:cNvCxnSpPr>
            <a:stCxn id="7" idx="3"/>
          </p:cNvCxnSpPr>
          <p:nvPr/>
        </p:nvCxnSpPr>
        <p:spPr>
          <a:xfrm>
            <a:off x="5338915" y="2627669"/>
            <a:ext cx="747253" cy="2"/>
          </a:xfrm>
          <a:prstGeom prst="straightConnector1">
            <a:avLst/>
          </a:prstGeom>
          <a:ln w="635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6" name="Picture 5" descr="photos of alcohol outle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2" y="4616845"/>
            <a:ext cx="8991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60290" y="6444734"/>
            <a:ext cx="2780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Source: Babor et al. 2010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72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351</Words>
  <Application>Microsoft Macintosh PowerPoint</Application>
  <PresentationFormat>On-screen Show (4:3)</PresentationFormat>
  <Paragraphs>66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Public Health, Alcohol Regulation and the Three-Tier Distribution System   James F. Mosher, JD Alcohol Policy Consultations  Addictions organizers conference call, March 19, 2013, General Board of Church and Society, United Methodist Church</vt:lpstr>
      <vt:lpstr>PowerPoint Presentation</vt:lpstr>
      <vt:lpstr>Public Health Goals of the  Three-Tier System</vt:lpstr>
      <vt:lpstr>Wholesaler Tier</vt:lpstr>
      <vt:lpstr>Fundamental Question</vt:lpstr>
      <vt:lpstr>Regulatory Measures At Risk (through court and legislation action)</vt:lpstr>
      <vt:lpstr>Regulatory Measures At Risk (through court and legislation action)</vt:lpstr>
      <vt:lpstr>What the Science Tells Us</vt:lpstr>
      <vt:lpstr>What the Science Tells Us: Alcohol Availability</vt:lpstr>
      <vt:lpstr>What the Science Tells Us: Youth Exposure to Alcohol Marketing</vt:lpstr>
      <vt:lpstr>Great Britain A case study in the risks of  treating alcohol as an ordinary commodity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Underage Drinking is Widespread</dc:title>
  <dc:creator>Jim</dc:creator>
  <cp:lastModifiedBy>Shebreh Kalantari</cp:lastModifiedBy>
  <cp:revision>10</cp:revision>
  <dcterms:created xsi:type="dcterms:W3CDTF">2013-03-18T17:06:38Z</dcterms:created>
  <dcterms:modified xsi:type="dcterms:W3CDTF">2014-05-14T15:48:57Z</dcterms:modified>
</cp:coreProperties>
</file>