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40"/>
  </p:notesMasterIdLst>
  <p:sldIdLst>
    <p:sldId id="292" r:id="rId2"/>
    <p:sldId id="294" r:id="rId3"/>
    <p:sldId id="295" r:id="rId4"/>
    <p:sldId id="301" r:id="rId5"/>
    <p:sldId id="297" r:id="rId6"/>
    <p:sldId id="298" r:id="rId7"/>
    <p:sldId id="299" r:id="rId8"/>
    <p:sldId id="300" r:id="rId9"/>
    <p:sldId id="302" r:id="rId10"/>
    <p:sldId id="296" r:id="rId11"/>
    <p:sldId id="279" r:id="rId12"/>
    <p:sldId id="257" r:id="rId13"/>
    <p:sldId id="260" r:id="rId14"/>
    <p:sldId id="258" r:id="rId15"/>
    <p:sldId id="259" r:id="rId16"/>
    <p:sldId id="262" r:id="rId17"/>
    <p:sldId id="281" r:id="rId18"/>
    <p:sldId id="282" r:id="rId19"/>
    <p:sldId id="264" r:id="rId20"/>
    <p:sldId id="265" r:id="rId21"/>
    <p:sldId id="267" r:id="rId22"/>
    <p:sldId id="268" r:id="rId23"/>
    <p:sldId id="269" r:id="rId24"/>
    <p:sldId id="283" r:id="rId25"/>
    <p:sldId id="286" r:id="rId26"/>
    <p:sldId id="287" r:id="rId27"/>
    <p:sldId id="284" r:id="rId28"/>
    <p:sldId id="285" r:id="rId29"/>
    <p:sldId id="270" r:id="rId30"/>
    <p:sldId id="271" r:id="rId31"/>
    <p:sldId id="273" r:id="rId32"/>
    <p:sldId id="274" r:id="rId33"/>
    <p:sldId id="290" r:id="rId34"/>
    <p:sldId id="291" r:id="rId35"/>
    <p:sldId id="275" r:id="rId36"/>
    <p:sldId id="276" r:id="rId37"/>
    <p:sldId id="288" r:id="rId38"/>
    <p:sldId id="289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B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054B8-629A-4DB5-A2E7-87156A9586BD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8AF43-60C3-4F89-90EF-34420A2F7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417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Started</a:t>
            </a:r>
            <a:r>
              <a:rPr lang="en-US" baseline="0" dirty="0" smtClean="0"/>
              <a:t> 1991-high rates of alcohol consumption among youth (TFY)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Taken on various AOD prevention issues/topics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Efforts are to address our mission and purpose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CPP’s Mission: Santa Cruz County Community Prevention Partners are dedicated to building a diverse community that promotes health and wellbeing, and enhances youth and community safety through sustainable drug and alcohol prevention efforts.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Project CURB-2004-6</a:t>
            </a:r>
            <a:r>
              <a:rPr lang="en-US" sz="1200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state for high rates of binge drinking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Focus on adult provision of alcohol to minors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Been successful in many areas: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Addressing meth/meth labs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RAMA (14 years!)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County-wide SHO (previous sheriff was champion of)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Reducing party houses 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decreasing binge drinking-10% in the last several years</a:t>
            </a:r>
          </a:p>
          <a:p>
            <a:pPr marL="628650" lvl="1" indent="-171450">
              <a:buFont typeface="Arial"/>
              <a:buChar char="•"/>
            </a:pPr>
            <a:endParaRPr lang="en-US" baseline="0" dirty="0" smtClean="0"/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has guided us to our Current focus: MJ, Rx, Alc.-specifically alcohol outlet density</a:t>
            </a:r>
            <a:endParaRPr lang="en-US" i="0" baseline="0" dirty="0" smtClean="0"/>
          </a:p>
          <a:p>
            <a:pPr marL="628650" lvl="1" indent="-171450">
              <a:buFont typeface="Arial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8AF43-60C3-4F89-90EF-34420A2F73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03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EF4AF7F1-9503-4834-BF40-5D71C8E0DCCD}" type="slidenum">
              <a:rPr lang="en-US" smtClean="0">
                <a:latin typeface="Arial" pitchFamily="34" charset="0"/>
              </a:rPr>
              <a:pPr/>
              <a:t>11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630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DA37AB0E-83EB-46EF-9F11-86904F9F6E33}" type="slidenum">
              <a:rPr lang="en-US">
                <a:solidFill>
                  <a:srgbClr val="000000"/>
                </a:solidFill>
                <a:latin typeface="Arial" pitchFamily="34" charset="0"/>
              </a:rPr>
              <a:pPr/>
              <a:t>12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6773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25516958-A948-4DEF-8616-F9513C045C75}" type="slidenum">
              <a:rPr lang="en-US">
                <a:solidFill>
                  <a:srgbClr val="000000"/>
                </a:solidFill>
                <a:latin typeface="Arial" pitchFamily="34" charset="0"/>
              </a:rPr>
              <a:pPr/>
              <a:t>13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9566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A8ADDED1-9BDF-43DF-9ACB-916ED6FFBD21}" type="slidenum">
              <a:rPr lang="en-US">
                <a:solidFill>
                  <a:srgbClr val="000000"/>
                </a:solidFill>
                <a:latin typeface="Arial" pitchFamily="34" charset="0"/>
              </a:rPr>
              <a:pPr/>
              <a:t>14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7935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89CF3096-20CD-4BCD-8C68-BCA7D1E7A860}" type="slidenum">
              <a:rPr lang="en-US">
                <a:solidFill>
                  <a:srgbClr val="000000"/>
                </a:solidFill>
                <a:latin typeface="Arial" pitchFamily="34" charset="0"/>
              </a:rPr>
              <a:pPr/>
              <a:t>15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786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1DABEBE7-66E4-4708-9609-0BA650319AC7}" type="slidenum">
              <a:rPr lang="en-US">
                <a:solidFill>
                  <a:srgbClr val="000000"/>
                </a:solidFill>
                <a:latin typeface="Arial" pitchFamily="34" charset="0"/>
              </a:rPr>
              <a:pPr/>
              <a:t>16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9100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7ED9D-02F4-478C-8106-1A68CF8BC28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083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7ED9D-02F4-478C-8106-1A68CF8BC28D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083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1604B75F-9153-4856-A71B-9BA0FBDF475B}" type="slidenum">
              <a:rPr lang="en-US">
                <a:solidFill>
                  <a:srgbClr val="000000"/>
                </a:solidFill>
                <a:latin typeface="Arial" pitchFamily="34" charset="0"/>
              </a:rPr>
              <a:pPr/>
              <a:t>19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6312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6D2ADE31-FFCB-4247-91D4-6E58C784423D}" type="slidenum">
              <a:rPr lang="en-US">
                <a:solidFill>
                  <a:prstClr val="black"/>
                </a:solidFill>
                <a:latin typeface="Arial" pitchFamily="34" charset="0"/>
              </a:rPr>
              <a:pPr/>
              <a:t>20</a:t>
            </a:fld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940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Although we have seen</a:t>
            </a:r>
            <a:r>
              <a:rPr lang="en-US" baseline="0" dirty="0" smtClean="0"/>
              <a:t> positive change, party as a result of our efforts-</a:t>
            </a:r>
            <a:r>
              <a:rPr lang="en-US" dirty="0" smtClean="0"/>
              <a:t>Access, use, and consequences</a:t>
            </a:r>
            <a:r>
              <a:rPr lang="en-US" baseline="0" dirty="0" smtClean="0"/>
              <a:t> of underage drinking, as you all well know, are still a big issue in our community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30</a:t>
            </a:r>
            <a:r>
              <a:rPr lang="en-US" baseline="0" dirty="0" smtClean="0"/>
              <a:t> day use 11</a:t>
            </a:r>
            <a:r>
              <a:rPr lang="en-US" baseline="30000" dirty="0" smtClean="0"/>
              <a:t>th</a:t>
            </a:r>
            <a:r>
              <a:rPr lang="en-US" baseline="0" dirty="0" smtClean="0"/>
              <a:t> grade 34%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30 day binge 11</a:t>
            </a:r>
            <a:r>
              <a:rPr lang="en-US" baseline="30000" dirty="0" smtClean="0"/>
              <a:t>th</a:t>
            </a:r>
            <a:r>
              <a:rPr lang="en-US" baseline="0" dirty="0" smtClean="0"/>
              <a:t> grade 21%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CHKS 12-14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8AF43-60C3-4F89-90EF-34420A2F73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3674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579C4D1E-B716-4A6D-8D9A-3342D1BB233E}" type="slidenum">
              <a:rPr lang="en-US" smtClean="0">
                <a:latin typeface="Arial" pitchFamily="34" charset="0"/>
              </a:rPr>
              <a:pPr/>
              <a:t>21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2849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D750C085-E2AC-4E5A-88BE-B62564152002}" type="slidenum">
              <a:rPr lang="en-US" smtClean="0">
                <a:latin typeface="Arial" pitchFamily="34" charset="0"/>
              </a:rPr>
              <a:pPr/>
              <a:t>22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6845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7E6941A2-0875-49F8-A530-E68794CC023A}" type="slidenum">
              <a:rPr lang="en-US" smtClean="0">
                <a:latin typeface="Arial" pitchFamily="34" charset="0"/>
              </a:rPr>
              <a:pPr/>
              <a:t>23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8019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8D171BA5-3348-443C-BA4C-3C6C4796FF22}" type="slidenum">
              <a:rPr lang="en-US" smtClean="0">
                <a:latin typeface="Arial" pitchFamily="34" charset="0"/>
              </a:rPr>
              <a:pPr/>
              <a:t>24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3236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8D171BA5-3348-443C-BA4C-3C6C4796FF22}" type="slidenum">
              <a:rPr lang="en-US" smtClean="0">
                <a:latin typeface="Arial" pitchFamily="34" charset="0"/>
              </a:rPr>
              <a:pPr/>
              <a:t>25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8002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8D171BA5-3348-443C-BA4C-3C6C4796FF22}" type="slidenum">
              <a:rPr lang="en-US" smtClean="0">
                <a:latin typeface="Arial" pitchFamily="34" charset="0"/>
              </a:rPr>
              <a:pPr/>
              <a:t>26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8631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8D171BA5-3348-443C-BA4C-3C6C4796FF22}" type="slidenum">
              <a:rPr lang="en-US" smtClean="0">
                <a:latin typeface="Arial" pitchFamily="34" charset="0"/>
              </a:rPr>
              <a:pPr/>
              <a:t>27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7388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8D171BA5-3348-443C-BA4C-3C6C4796FF22}" type="slidenum">
              <a:rPr lang="en-US" smtClean="0">
                <a:latin typeface="Arial" pitchFamily="34" charset="0"/>
              </a:rPr>
              <a:pPr/>
              <a:t>28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3623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2AEB499C-B39C-48A7-A411-A47447841AAD}" type="slidenum">
              <a:rPr lang="en-US" smtClean="0">
                <a:latin typeface="Arial" pitchFamily="34" charset="0"/>
              </a:rPr>
              <a:pPr/>
              <a:t>29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1686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786AA542-D8D9-44A2-B16B-8B951A9A71DA}" type="slidenum">
              <a:rPr lang="en-US" smtClean="0">
                <a:latin typeface="Arial" pitchFamily="34" charset="0"/>
              </a:rPr>
              <a:pPr/>
              <a:t>30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103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slide was put together before Sunday’s tragedy- I would like to share these local stats with you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26% 11</a:t>
            </a:r>
            <a:r>
              <a:rPr lang="en-US" baseline="30000" dirty="0" smtClean="0"/>
              <a:t>th</a:t>
            </a:r>
            <a:r>
              <a:rPr lang="en-US" dirty="0" smtClean="0"/>
              <a:t> graders driven drunk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42% have driven in</a:t>
            </a:r>
            <a:r>
              <a:rPr lang="en-US" baseline="0" dirty="0" smtClean="0"/>
              <a:t> a car as </a:t>
            </a:r>
            <a:r>
              <a:rPr lang="en-US" dirty="0" smtClean="0"/>
              <a:t>passengers with someone else who has been drinking</a:t>
            </a:r>
          </a:p>
          <a:p>
            <a:r>
              <a:rPr lang="en-US" dirty="0" smtClean="0"/>
              <a:t>CHKS</a:t>
            </a:r>
            <a:r>
              <a:rPr lang="en-US" baseline="0" dirty="0" smtClean="0"/>
              <a:t> 12-14</a:t>
            </a:r>
          </a:p>
          <a:p>
            <a:r>
              <a:rPr lang="en-US" baseline="0" dirty="0" smtClean="0"/>
              <a:t>We also know violent behaviors increase when intoxicated-more about this later in the presentation</a:t>
            </a:r>
          </a:p>
          <a:p>
            <a:r>
              <a:rPr lang="en-US" baseline="0" dirty="0" smtClean="0"/>
              <a:t>Lets take a look at how our environment impacts the decisions of our youth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8AF43-60C3-4F89-90EF-34420A2F73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9669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D63FE8D7-4634-49E4-952E-F27679152433}" type="slidenum">
              <a:rPr lang="en-US" smtClean="0">
                <a:latin typeface="Arial" pitchFamily="34" charset="0"/>
              </a:rPr>
              <a:pPr/>
              <a:t>31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6193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893763" eaLnBrk="1" hangingPunct="1">
              <a:spcBef>
                <a:spcPct val="0"/>
              </a:spcBef>
            </a:pPr>
            <a:r>
              <a:rPr lang="en-US" smtClean="0">
                <a:latin typeface="Arial" pitchFamily="34" charset="0"/>
              </a:rPr>
              <a:t>Dedicated law enforcement officer(s) with expertise in enforcing CUP and DAO provisions.</a:t>
            </a:r>
          </a:p>
          <a:p>
            <a:pPr defTabSz="893763" eaLnBrk="1" hangingPunct="1">
              <a:spcBef>
                <a:spcPct val="0"/>
              </a:spcBef>
            </a:pPr>
            <a:r>
              <a:rPr lang="en-US" smtClean="0">
                <a:latin typeface="Arial" pitchFamily="34" charset="0"/>
              </a:rPr>
              <a:t>Community advisory panel that monitors local government’s administration and enforcement.</a:t>
            </a:r>
          </a:p>
          <a:p>
            <a:pPr defTabSz="893763"/>
            <a:endParaRPr lang="en-US" smtClean="0">
              <a:latin typeface="Arial" pitchFamily="34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EB3F4972-9027-4DB2-85D3-DE1EE83BA4E9}" type="slidenum">
              <a:rPr lang="en-US" smtClean="0">
                <a:latin typeface="Arial" pitchFamily="34" charset="0"/>
              </a:rPr>
              <a:pPr/>
              <a:t>32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7199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893763" eaLnBrk="1" hangingPunct="1">
              <a:spcBef>
                <a:spcPct val="0"/>
              </a:spcBef>
            </a:pPr>
            <a:r>
              <a:rPr lang="en-US" smtClean="0">
                <a:latin typeface="Arial" pitchFamily="34" charset="0"/>
              </a:rPr>
              <a:t>Dedicated law enforcement officer(s) with expertise in enforcing CUP and DAO provisions.</a:t>
            </a:r>
          </a:p>
          <a:p>
            <a:pPr defTabSz="893763" eaLnBrk="1" hangingPunct="1">
              <a:spcBef>
                <a:spcPct val="0"/>
              </a:spcBef>
            </a:pPr>
            <a:r>
              <a:rPr lang="en-US" smtClean="0">
                <a:latin typeface="Arial" pitchFamily="34" charset="0"/>
              </a:rPr>
              <a:t>Community advisory panel that monitors local government’s administration and enforcement.</a:t>
            </a:r>
          </a:p>
          <a:p>
            <a:pPr defTabSz="893763"/>
            <a:endParaRPr lang="en-US" smtClean="0">
              <a:latin typeface="Arial" pitchFamily="34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EB3F4972-9027-4DB2-85D3-DE1EE83BA4E9}" type="slidenum">
              <a:rPr lang="en-US" smtClean="0">
                <a:latin typeface="Arial" pitchFamily="34" charset="0"/>
              </a:rPr>
              <a:pPr/>
              <a:t>33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0253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8D171BA5-3348-443C-BA4C-3C6C4796FF22}" type="slidenum">
              <a:rPr lang="en-US" smtClean="0">
                <a:latin typeface="Arial" pitchFamily="34" charset="0"/>
              </a:rPr>
              <a:pPr/>
              <a:t>34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9539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92691AC4-6324-469C-876D-555853E846FD}" type="slidenum">
              <a:rPr lang="en-US" smtClean="0">
                <a:latin typeface="Arial" pitchFamily="34" charset="0"/>
              </a:rPr>
              <a:pPr/>
              <a:t>35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7363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8D171BA5-3348-443C-BA4C-3C6C4796FF22}" type="slidenum">
              <a:rPr lang="en-US" smtClean="0">
                <a:latin typeface="Arial" pitchFamily="34" charset="0"/>
              </a:rPr>
              <a:pPr/>
              <a:t>36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70245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8D171BA5-3348-443C-BA4C-3C6C4796FF22}" type="slidenum">
              <a:rPr lang="en-US" smtClean="0">
                <a:latin typeface="Arial" pitchFamily="34" charset="0"/>
              </a:rPr>
              <a:pPr/>
              <a:t>37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00950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8D171BA5-3348-443C-BA4C-3C6C4796FF22}" type="slidenum">
              <a:rPr lang="en-US" smtClean="0">
                <a:latin typeface="Arial" pitchFamily="34" charset="0"/>
              </a:rPr>
              <a:pPr/>
              <a:t>38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686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I’de</a:t>
            </a:r>
            <a:r>
              <a:rPr lang="en-US" dirty="0" smtClean="0"/>
              <a:t> like to move us now to what</a:t>
            </a:r>
            <a:r>
              <a:rPr lang="en-US" baseline="0" dirty="0" smtClean="0"/>
              <a:t> this looks in our geographic region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baseline="0" dirty="0" smtClean="0"/>
              <a:t>map shows all of the off and on sale outlets in North County (brown house icons)</a:t>
            </a:r>
          </a:p>
          <a:p>
            <a:r>
              <a:rPr lang="en-US" baseline="0" dirty="0" smtClean="0"/>
              <a:t>Red icons are schools</a:t>
            </a:r>
            <a:endParaRPr lang="en-US" dirty="0" smtClean="0"/>
          </a:p>
          <a:p>
            <a:r>
              <a:rPr lang="en-US" dirty="0" smtClean="0"/>
              <a:t>Notice</a:t>
            </a:r>
            <a:r>
              <a:rPr lang="en-US" baseline="0" dirty="0" smtClean="0"/>
              <a:t> proximity of schools to outlets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8AF43-60C3-4F89-90EF-34420A2F73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86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Notice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what this looks like when overlaid with poverty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more orange the circles, the more people in that area living below the Federal  poverty level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is a lot of existing research that points to the strong relationships between outlet density, violence, poverty, and minority populations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see this here- dark orange areas have a higher concentration of outlets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Datasource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American Community Survey 5-Year Estimates. Data Year: 2007 - 2011. Data Level: Census Tract (2010)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People Living below, near and above Census Poverty Threshold: Less than 50% of poverty level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0.0 % - 1.39 %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1.4 % - 2.49 %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2.5 % - 3.49 %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3.5 % - 4.59 %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4.6 % - 6.09 %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6.1 % - 8.39 %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8.4 % - 11.89 %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11.9 % - 100.0 %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8AF43-60C3-4F89-90EF-34420A2F739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22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is the same map for South county-without the poverty</a:t>
            </a:r>
          </a:p>
          <a:p>
            <a:r>
              <a:rPr lang="en-US" dirty="0" smtClean="0"/>
              <a:t>Again, take a look</a:t>
            </a:r>
            <a:r>
              <a:rPr lang="en-US" baseline="0" dirty="0" smtClean="0"/>
              <a:t> at the proximity of schools to the outlets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8AF43-60C3-4F89-90EF-34420A2F739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114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we see the same pattern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South County-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areas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higher outlets also areas of higher poverty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Datasource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American Community Survey 5-Year Estimates. Data Year: 2007 - 2011. Data Level: Census Tract (2010)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People Living below, near and above Census Poverty Threshold: Less than 50% of poverty level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0.0 % - 1.39 %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1.4 % - 2.49 %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2.5 % - 3.49 %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3.5 % - 4.59 %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4.6 % - 6.09 %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6.1 % - 8.39 %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8.4 % - 11.89 %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11.9 % - 100.0 %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8AF43-60C3-4F89-90EF-34420A2F739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22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have been working with</a:t>
            </a:r>
            <a:r>
              <a:rPr lang="en-US" baseline="0" dirty="0" smtClean="0"/>
              <a:t> WPD on this project and were able to get crime data and map it with outlets</a:t>
            </a:r>
          </a:p>
          <a:p>
            <a:r>
              <a:rPr lang="en-US" baseline="0" dirty="0" smtClean="0"/>
              <a:t>You can see that where there are more outlets, there is higher crime</a:t>
            </a:r>
          </a:p>
          <a:p>
            <a:r>
              <a:rPr lang="en-US" baseline="0" dirty="0" smtClean="0"/>
              <a:t>Hoping to create this type of overlay map for SCC Unincorporated areas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8AF43-60C3-4F89-90EF-34420A2F739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245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Impacts are great- higher consumption leading to all types</a:t>
            </a:r>
            <a:r>
              <a:rPr lang="en-US" baseline="0" dirty="0" smtClean="0"/>
              <a:t> of individual and community consequences that decreases the safety and wellbeing of our community</a:t>
            </a:r>
          </a:p>
          <a:p>
            <a:r>
              <a:rPr lang="en-US" baseline="0" dirty="0" smtClean="0"/>
              <a:t>Pass it to Jim Mosher to describe further the issue of alcohol outlet density and </a:t>
            </a:r>
            <a:r>
              <a:rPr lang="en-US" baseline="0" smtClean="0"/>
              <a:t>potential solutions.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8AF43-60C3-4F89-90EF-34420A2F739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485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A8A5E-3564-46B9-932B-756F716FE54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FD64D2-DC29-4A54-91DD-9E5587DFA4AB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41ADE7-2BCB-4584-AFD5-4A8048D895BD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D2B672-8556-4FBC-8D62-18430BA205B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E9C96-BF72-49B4-9104-EA2E48CCCF7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7D1CF0-373A-4837-B842-C63F3245E690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EBCA6E-AE87-419D-A39A-EC8AEF9E933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EDD284-7CA4-4DDA-B69C-464744DE5635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611599-6DDF-4EB8-A94C-9559869374D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490ECB-24EC-4C75-8ECD-4A085C0E73AB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881725D6-B83C-421E-811C-FC817FEC57F5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2C61DA-2984-43AF-BDEA-5AA56B7ABCDA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underage+drinking+compliance+checks&amp;source=images&amp;cd=&amp;docid=q1QfVjuK6UNnyM&amp;tbnid=slIRJ6nZvUW26M:&amp;ved=0CAUQjRw&amp;url=http://smnewsnet.com/archives/20087&amp;ei=Lm8tUabJFIWtigL06oGgAQ&amp;bvm=bv.42965579,d.cGE&amp;psig=AFQjCNE4j7van-EdGtndVgdKiSAtA2zpTQ&amp;ust=1362018450719189" TargetMode="External"/><Relationship Id="rId5" Type="http://schemas.openxmlformats.org/officeDocument/2006/relationships/image" Target="../media/image25.jpeg"/><Relationship Id="rId4" Type="http://schemas.openxmlformats.org/officeDocument/2006/relationships/hyperlink" Target="http://www.google.com/url?sa=i&amp;rct=j&amp;q=liquor+law+enforcement&amp;source=images&amp;cd=&amp;cad=rja&amp;docid=YsB4EtH87yolBM&amp;tbnid=-L3y5J-yGWeNjM:&amp;ved=0CAUQjRw&amp;url=http://www.liq.wa.gov/enforcement/retail-enforcement&amp;ei=vW4tUd2NOOGqiQKd9oD4BQ&amp;bvm=bv.42965579,d.cGE&amp;psig=AFQjCNESEXQWzKjJem5eR4g_8E3z24_D_Q&amp;ust=1362018319467074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file://localhost/http://homepage.mac.com/grahammckenna1/.Public/CURB_project.jpg" TargetMode="Externa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7.png"/><Relationship Id="rId4" Type="http://schemas.openxmlformats.org/officeDocument/2006/relationships/oleObject" Target="../embeddings/Microsoft_Excel_97-2003_Worksheet1.xls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llea.org/about.htm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package" Target="../embeddings/Microsoft_Word_Document1.docx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package" Target="../embeddings/Microsoft_Word_Document2.docx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81000"/>
            <a:ext cx="6705600" cy="18288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800" dirty="0" smtClean="0">
                <a:solidFill>
                  <a:srgbClr val="FF9900"/>
                </a:solidFill>
                <a:latin typeface="Georgia" pitchFamily="18" charset="0"/>
              </a:rPr>
              <a:t>Alcohol Density </a:t>
            </a:r>
            <a:br>
              <a:rPr lang="en-US" sz="4800" dirty="0" smtClean="0">
                <a:solidFill>
                  <a:srgbClr val="FF9900"/>
                </a:solidFill>
                <a:latin typeface="Georgia" pitchFamily="18" charset="0"/>
              </a:rPr>
            </a:br>
            <a:r>
              <a:rPr lang="en-US" sz="4800" dirty="0" smtClean="0">
                <a:solidFill>
                  <a:srgbClr val="FF9900"/>
                </a:solidFill>
                <a:latin typeface="Georgia" pitchFamily="18" charset="0"/>
              </a:rPr>
              <a:t>&amp; </a:t>
            </a:r>
            <a:br>
              <a:rPr lang="en-US" sz="4800" dirty="0" smtClean="0">
                <a:solidFill>
                  <a:srgbClr val="FF9900"/>
                </a:solidFill>
                <a:latin typeface="Georgia" pitchFamily="18" charset="0"/>
              </a:rPr>
            </a:br>
            <a:r>
              <a:rPr lang="en-US" sz="4800" dirty="0" smtClean="0">
                <a:solidFill>
                  <a:srgbClr val="FF9900"/>
                </a:solidFill>
                <a:latin typeface="Georgia" pitchFamily="18" charset="0"/>
              </a:rPr>
              <a:t>Community Safety</a:t>
            </a:r>
            <a:endParaRPr lang="en-US" sz="2800" dirty="0" smtClean="0">
              <a:solidFill>
                <a:srgbClr val="FF9900"/>
              </a:solidFill>
              <a:latin typeface="Georgia" pitchFamily="18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553200" y="5867400"/>
            <a:ext cx="2057400" cy="45720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2000" b="1" dirty="0" smtClean="0">
                <a:solidFill>
                  <a:srgbClr val="FFC000"/>
                </a:solidFill>
                <a:latin typeface="Times New Roman" pitchFamily="18" charset="0"/>
              </a:rPr>
              <a:t>March 3, 2015 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457200" y="2590800"/>
            <a:ext cx="8305800" cy="37338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3500" b="1" dirty="0" smtClean="0">
                <a:solidFill>
                  <a:srgbClr val="FFC000"/>
                </a:solidFill>
                <a:latin typeface="Georgia" pitchFamily="18" charset="0"/>
                <a:cs typeface="Helvetica" pitchFamily="34" charset="0"/>
              </a:rPr>
              <a:t>Presentation Agenda </a:t>
            </a:r>
          </a:p>
          <a:p>
            <a:pPr>
              <a:defRPr/>
            </a:pPr>
            <a:r>
              <a:rPr lang="en-US" sz="3500" b="1" dirty="0" smtClean="0">
                <a:solidFill>
                  <a:srgbClr val="FFC000"/>
                </a:solidFill>
                <a:latin typeface="Georgia" pitchFamily="18" charset="0"/>
                <a:cs typeface="Helvetica" pitchFamily="34" charset="0"/>
              </a:rPr>
              <a:t>CPP/CURB Background</a:t>
            </a:r>
          </a:p>
          <a:p>
            <a:pPr>
              <a:defRPr/>
            </a:pPr>
            <a:r>
              <a:rPr lang="en-US" sz="3500" b="1" dirty="0" smtClean="0">
                <a:solidFill>
                  <a:srgbClr val="FFC000"/>
                </a:solidFill>
                <a:latin typeface="Georgia" pitchFamily="18" charset="0"/>
                <a:cs typeface="Helvetica" pitchFamily="34" charset="0"/>
              </a:rPr>
              <a:t>Overview of the Local Problem</a:t>
            </a:r>
          </a:p>
          <a:p>
            <a:pPr>
              <a:defRPr/>
            </a:pPr>
            <a:r>
              <a:rPr lang="en-US" sz="3500" b="1" dirty="0" smtClean="0">
                <a:solidFill>
                  <a:srgbClr val="FFC000"/>
                </a:solidFill>
                <a:latin typeface="Georgia" pitchFamily="18" charset="0"/>
                <a:cs typeface="Helvetica" pitchFamily="34" charset="0"/>
              </a:rPr>
              <a:t>Alcohol Density-why it</a:t>
            </a:r>
            <a:r>
              <a:rPr lang="fr-FR" sz="3500" b="1" dirty="0" smtClean="0">
                <a:solidFill>
                  <a:srgbClr val="FFC000"/>
                </a:solidFill>
                <a:latin typeface="Georgia" pitchFamily="18" charset="0"/>
                <a:cs typeface="Helvetica" pitchFamily="34" charset="0"/>
              </a:rPr>
              <a:t>’</a:t>
            </a:r>
            <a:r>
              <a:rPr lang="en-US" sz="3500" b="1" dirty="0" smtClean="0">
                <a:solidFill>
                  <a:srgbClr val="FFC000"/>
                </a:solidFill>
                <a:latin typeface="Georgia" pitchFamily="18" charset="0"/>
                <a:cs typeface="Helvetica" pitchFamily="34" charset="0"/>
              </a:rPr>
              <a:t>s a problem</a:t>
            </a:r>
          </a:p>
          <a:p>
            <a:pPr>
              <a:defRPr/>
            </a:pPr>
            <a:r>
              <a:rPr lang="en-US" sz="3500" b="1" dirty="0" smtClean="0">
                <a:solidFill>
                  <a:srgbClr val="FFC000"/>
                </a:solidFill>
                <a:latin typeface="Georgia" pitchFamily="18" charset="0"/>
                <a:cs typeface="Helvetica" pitchFamily="34" charset="0"/>
              </a:rPr>
              <a:t>Tools for reshaping the problem</a:t>
            </a:r>
          </a:p>
          <a:p>
            <a:pPr>
              <a:defRPr/>
            </a:pPr>
            <a:r>
              <a:rPr lang="en-US" sz="3500" b="1" dirty="0" smtClean="0">
                <a:solidFill>
                  <a:srgbClr val="FFC000"/>
                </a:solidFill>
                <a:latin typeface="Georgia" pitchFamily="18" charset="0"/>
                <a:cs typeface="Helvetica" pitchFamily="34" charset="0"/>
              </a:rPr>
              <a:t>Current efforts in SCC</a:t>
            </a:r>
          </a:p>
          <a:p>
            <a:pPr>
              <a:defRPr/>
            </a:pPr>
            <a:r>
              <a:rPr lang="en-US" sz="3500" b="1" dirty="0" smtClean="0">
                <a:solidFill>
                  <a:srgbClr val="FFC000"/>
                </a:solidFill>
                <a:latin typeface="Georgia" pitchFamily="18" charset="0"/>
                <a:cs typeface="Helvetica" pitchFamily="34" charset="0"/>
              </a:rPr>
              <a:t>Q&amp;A/Discussion</a:t>
            </a:r>
          </a:p>
          <a:p>
            <a:pPr>
              <a:defRPr/>
            </a:pPr>
            <a:endParaRPr lang="en-US" sz="3500" b="1" dirty="0" smtClean="0">
              <a:solidFill>
                <a:srgbClr val="FFC000"/>
              </a:solidFill>
              <a:latin typeface="Georgia" pitchFamily="18" charset="0"/>
              <a:cs typeface="Helvetica" pitchFamily="34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3500" b="1" dirty="0" smtClean="0">
                <a:solidFill>
                  <a:srgbClr val="FFC000"/>
                </a:solidFill>
                <a:latin typeface="Georgia" pitchFamily="18" charset="0"/>
                <a:cs typeface="Helvetica" pitchFamily="34" charset="0"/>
              </a:rPr>
              <a:t> </a:t>
            </a:r>
            <a:endParaRPr lang="en-US" dirty="0" smtClean="0">
              <a:solidFill>
                <a:srgbClr val="FFC000"/>
              </a:solidFill>
              <a:latin typeface="Georgia" pitchFamily="18" charset="0"/>
              <a:cs typeface="Helvetica" pitchFamily="34" charset="0"/>
            </a:endParaRPr>
          </a:p>
          <a:p>
            <a:pPr marL="511175" indent="-511175">
              <a:buFont typeface="Wingdings" pitchFamily="2" charset="2"/>
              <a:buNone/>
              <a:defRPr/>
            </a:pPr>
            <a:endParaRPr lang="en-US" sz="2400" dirty="0">
              <a:solidFill>
                <a:schemeClr val="hlin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77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Grp="1" noRot="1" noChangeArrowheads="1"/>
          </p:cNvSpPr>
          <p:nvPr>
            <p:ph type="title"/>
          </p:nvPr>
        </p:nvSpPr>
        <p:spPr>
          <a:prstGeom prst="rect">
            <a:avLst/>
          </a:prstGeom>
          <a:solidFill>
            <a:schemeClr val="bg1"/>
          </a:solidFill>
        </p:spPr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b="1" dirty="0" smtClean="0">
                <a:solidFill>
                  <a:srgbClr val="FF9900"/>
                </a:solidFill>
                <a:latin typeface="Georgia" pitchFamily="18" charset="0"/>
              </a:rPr>
              <a:t>Local Impact</a:t>
            </a:r>
            <a:endParaRPr lang="en-US" sz="4000" b="1" dirty="0">
              <a:solidFill>
                <a:srgbClr val="FF9900"/>
              </a:solidFill>
              <a:latin typeface="Georgia" pitchFamily="18" charset="0"/>
            </a:endParaRPr>
          </a:p>
        </p:txBody>
      </p:sp>
      <p:pic>
        <p:nvPicPr>
          <p:cNvPr id="6" name="Content Placeholder 7" descr="barsisbefor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76" b="14776"/>
          <a:stretch>
            <a:fillRect/>
          </a:stretch>
        </p:blipFill>
        <p:spPr>
          <a:xfrm>
            <a:off x="304800" y="2057400"/>
            <a:ext cx="4841340" cy="25582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IMG_075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905000"/>
            <a:ext cx="3831485" cy="28736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895600" y="4724400"/>
            <a:ext cx="4445329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Youth, in particular “Latino youth </a:t>
            </a:r>
            <a:r>
              <a:rPr lang="en-US" sz="2000" b="1" dirty="0"/>
              <a:t>who live farther from alcohol retailers are less likely to drink. </a:t>
            </a:r>
            <a:r>
              <a:rPr lang="en-US" sz="2000" b="1" dirty="0" smtClean="0"/>
              <a:t>Increasing </a:t>
            </a:r>
            <a:r>
              <a:rPr lang="en-US" sz="2000" b="1" dirty="0"/>
              <a:t>the distance to retailers is </a:t>
            </a:r>
            <a:r>
              <a:rPr lang="en-US" sz="2000" b="1" dirty="0" smtClean="0"/>
              <a:t>significantly associated </a:t>
            </a:r>
            <a:r>
              <a:rPr lang="en-US" sz="2000" b="1" dirty="0"/>
              <a:t>with an increase in alcohol </a:t>
            </a:r>
            <a:r>
              <a:rPr lang="en-US" sz="2000" b="1" dirty="0" smtClean="0"/>
              <a:t>consumption.”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20455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8382000" cy="2667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800" dirty="0" smtClean="0">
                <a:solidFill>
                  <a:srgbClr val="FF9900"/>
                </a:solidFill>
                <a:latin typeface="Georgia" pitchFamily="18" charset="0"/>
              </a:rPr>
              <a:t>Addressing Community Problems Related to Retail Alcohol Outlets in Santa Cruz County</a:t>
            </a:r>
            <a:endParaRPr lang="en-US" sz="2800" dirty="0" smtClean="0">
              <a:solidFill>
                <a:srgbClr val="FF9900"/>
              </a:solidFill>
              <a:latin typeface="Georgia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96240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FFC000"/>
                </a:solidFill>
                <a:latin typeface="Times New Roman" pitchFamily="18" charset="0"/>
              </a:rPr>
              <a:t>James F. Mosher, JD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rgbClr val="FFC000"/>
                </a:solidFill>
                <a:latin typeface="Times New Roman" pitchFamily="18" charset="0"/>
              </a:rPr>
              <a:t>Alcohol Policy Consultations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rgbClr val="FFC000"/>
                </a:solidFill>
                <a:latin typeface="Times New Roman" pitchFamily="18" charset="0"/>
              </a:rPr>
              <a:t>March 3, 2015 </a:t>
            </a:r>
          </a:p>
        </p:txBody>
      </p:sp>
    </p:spTree>
    <p:extLst>
      <p:ext uri="{BB962C8B-B14F-4D97-AF65-F5344CB8AC3E}">
        <p14:creationId xmlns:p14="http://schemas.microsoft.com/office/powerpoint/2010/main" val="22563861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304800"/>
            <a:ext cx="8607425" cy="12954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rgbClr val="FF9900"/>
                </a:solidFill>
                <a:latin typeface="Georgia" pitchFamily="18" charset="0"/>
              </a:rPr>
              <a:t>Key Dimensions of Local Retail Alcohol Availability</a:t>
            </a:r>
            <a:endParaRPr lang="en-US" sz="4000" b="1" dirty="0">
              <a:solidFill>
                <a:srgbClr val="FF9900"/>
              </a:solidFill>
              <a:latin typeface="Georgia" pitchFamily="18" charset="0"/>
            </a:endParaRPr>
          </a:p>
        </p:txBody>
      </p:sp>
      <p:graphicFrame>
        <p:nvGraphicFramePr>
          <p:cNvPr id="10243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1600200" y="2133600"/>
          <a:ext cx="5745163" cy="429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Photo Editor Photo" r:id="rId4" imgW="3095238" imgH="2314286" progId="">
                  <p:embed/>
                </p:oleObj>
              </mc:Choice>
              <mc:Fallback>
                <p:oleObj name="Photo Editor Photo" r:id="rId4" imgW="3095238" imgH="2314286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133600"/>
                        <a:ext cx="5745163" cy="429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30506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152400"/>
            <a:ext cx="8305800" cy="780288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rgbClr val="FF9900"/>
                </a:solidFill>
                <a:latin typeface="Georgia" pitchFamily="18" charset="0"/>
              </a:rPr>
              <a:t>Types </a:t>
            </a:r>
            <a:r>
              <a:rPr lang="en-US" sz="4000" b="1" dirty="0">
                <a:solidFill>
                  <a:srgbClr val="FF9900"/>
                </a:solidFill>
                <a:latin typeface="Georgia" pitchFamily="18" charset="0"/>
              </a:rPr>
              <a:t>of Alcohol Outlets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752600"/>
            <a:ext cx="3429000" cy="452596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3500" b="1" dirty="0" smtClean="0">
                <a:solidFill>
                  <a:srgbClr val="FFC000"/>
                </a:solidFill>
                <a:latin typeface="Georgia" pitchFamily="18" charset="0"/>
                <a:cs typeface="Helvetica" pitchFamily="34" charset="0"/>
              </a:rPr>
              <a:t>Off-sale Outlets</a:t>
            </a:r>
            <a:endParaRPr lang="en-US" sz="3500" b="1" dirty="0">
              <a:solidFill>
                <a:srgbClr val="FFC000"/>
              </a:solidFill>
              <a:latin typeface="Georgia" pitchFamily="18" charset="0"/>
              <a:cs typeface="Helvetica" pitchFamily="34" charset="0"/>
            </a:endParaRPr>
          </a:p>
          <a:p>
            <a:pPr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FFC000"/>
                </a:solidFill>
                <a:latin typeface="Georgia" pitchFamily="18" charset="0"/>
                <a:cs typeface="Helvetica" pitchFamily="34" charset="0"/>
              </a:rPr>
              <a:t>Liquor stores</a:t>
            </a:r>
          </a:p>
          <a:p>
            <a:pPr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FFC000"/>
                </a:solidFill>
                <a:latin typeface="Georgia" pitchFamily="18" charset="0"/>
                <a:cs typeface="Helvetica" pitchFamily="34" charset="0"/>
              </a:rPr>
              <a:t>Convenience stores</a:t>
            </a:r>
          </a:p>
          <a:p>
            <a:pPr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FFC000"/>
                </a:solidFill>
                <a:latin typeface="Georgia" pitchFamily="18" charset="0"/>
                <a:cs typeface="Helvetica" pitchFamily="34" charset="0"/>
              </a:rPr>
              <a:t>Supermarkets</a:t>
            </a:r>
          </a:p>
          <a:p>
            <a:pPr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FFC000"/>
                </a:solidFill>
                <a:latin typeface="Georgia" pitchFamily="18" charset="0"/>
                <a:cs typeface="Helvetica" pitchFamily="34" charset="0"/>
              </a:rPr>
              <a:t>Gas stations</a:t>
            </a:r>
          </a:p>
          <a:p>
            <a:pPr marL="0" indent="0">
              <a:buClr>
                <a:srgbClr val="FFC000"/>
              </a:buClr>
              <a:buNone/>
              <a:defRPr/>
            </a:pPr>
            <a:r>
              <a:rPr lang="en-US" sz="3500" b="1" dirty="0" smtClean="0">
                <a:solidFill>
                  <a:srgbClr val="FFC000"/>
                </a:solidFill>
                <a:latin typeface="Georgia" pitchFamily="18" charset="0"/>
                <a:cs typeface="Helvetica" pitchFamily="34" charset="0"/>
              </a:rPr>
              <a:t>On-sale Outlets</a:t>
            </a:r>
          </a:p>
          <a:p>
            <a:pPr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dirty="0">
                <a:solidFill>
                  <a:srgbClr val="FFC000"/>
                </a:solidFill>
                <a:latin typeface="Georgia" pitchFamily="18" charset="0"/>
                <a:cs typeface="Helvetica" pitchFamily="34" charset="0"/>
              </a:rPr>
              <a:t>Bars/lounges</a:t>
            </a:r>
          </a:p>
          <a:p>
            <a:pPr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dirty="0">
                <a:solidFill>
                  <a:srgbClr val="FFC000"/>
                </a:solidFill>
                <a:latin typeface="Georgia" pitchFamily="18" charset="0"/>
                <a:cs typeface="Helvetica" pitchFamily="34" charset="0"/>
              </a:rPr>
              <a:t>Restaurants</a:t>
            </a:r>
          </a:p>
          <a:p>
            <a:pPr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dirty="0">
                <a:solidFill>
                  <a:srgbClr val="FFC000"/>
                </a:solidFill>
                <a:latin typeface="Georgia" pitchFamily="18" charset="0"/>
                <a:cs typeface="Helvetica" pitchFamily="34" charset="0"/>
              </a:rPr>
              <a:t>Airplanes, trains, etc.</a:t>
            </a:r>
          </a:p>
          <a:p>
            <a:pPr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FFC000"/>
                </a:solidFill>
                <a:latin typeface="Georgia" pitchFamily="18" charset="0"/>
                <a:cs typeface="Helvetica" pitchFamily="34" charset="0"/>
              </a:rPr>
              <a:t>Festivals</a:t>
            </a:r>
            <a:endParaRPr lang="en-US" dirty="0">
              <a:solidFill>
                <a:srgbClr val="FFC000"/>
              </a:solidFill>
              <a:latin typeface="Georgia" pitchFamily="18" charset="0"/>
              <a:cs typeface="Helvetica" pitchFamily="34" charset="0"/>
            </a:endParaRPr>
          </a:p>
          <a:p>
            <a:pPr marL="511175" indent="-511175">
              <a:buFont typeface="Wingdings" pitchFamily="2" charset="2"/>
              <a:buNone/>
              <a:defRPr/>
            </a:pPr>
            <a:endParaRPr lang="en-US" sz="2400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5165725" y="32496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13317" name="Picture 6" descr="Alcohol and g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143000"/>
            <a:ext cx="2133600" cy="2905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093838"/>
            <a:ext cx="2882900" cy="235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543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228600"/>
            <a:ext cx="8607425" cy="6858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9900"/>
                </a:solidFill>
                <a:effectLst/>
                <a:latin typeface="Georgia" pitchFamily="18" charset="0"/>
              </a:rPr>
              <a:t>Number of Alcohol Outlets</a:t>
            </a:r>
          </a:p>
        </p:txBody>
      </p:sp>
      <p:pic>
        <p:nvPicPr>
          <p:cNvPr id="11267" name="Picture 4" descr="liquor store bl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808163"/>
            <a:ext cx="4449763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Box 2"/>
          <p:cNvSpPr txBox="1">
            <a:spLocks noChangeArrowheads="1"/>
          </p:cNvSpPr>
          <p:nvPr/>
        </p:nvSpPr>
        <p:spPr bwMode="auto">
          <a:xfrm>
            <a:off x="381000" y="1985963"/>
            <a:ext cx="3362325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C000"/>
                </a:solidFill>
                <a:latin typeface="Helvetica" pitchFamily="34" charset="0"/>
                <a:cs typeface="Helvetica" pitchFamily="34" charset="0"/>
              </a:rPr>
              <a:t>Outlet over-concentration: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FFC000"/>
              </a:solidFill>
              <a:latin typeface="Helvetica" pitchFamily="34" charset="0"/>
              <a:cs typeface="Helvetic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FFC000"/>
                </a:solidFill>
                <a:latin typeface="Helvetica" pitchFamily="34" charset="0"/>
                <a:cs typeface="Helvetica" pitchFamily="34" charset="0"/>
              </a:rPr>
              <a:t>A key public health and safety concern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1726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228600"/>
            <a:ext cx="8305800" cy="7620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rgbClr val="FF9900"/>
                </a:solidFill>
                <a:latin typeface="Georgia" pitchFamily="18" charset="0"/>
              </a:rPr>
              <a:t>Location </a:t>
            </a:r>
            <a:r>
              <a:rPr lang="en-US" sz="4000" b="1" dirty="0">
                <a:solidFill>
                  <a:srgbClr val="FF9900"/>
                </a:solidFill>
                <a:latin typeface="Georgia" pitchFamily="18" charset="0"/>
              </a:rPr>
              <a:t>of Alcohol Outlets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97025"/>
            <a:ext cx="42672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3200" b="1" dirty="0" smtClean="0">
                <a:solidFill>
                  <a:srgbClr val="FFC000"/>
                </a:solidFill>
                <a:latin typeface="Georgia" pitchFamily="18" charset="0"/>
                <a:cs typeface="Helvetica" pitchFamily="34" charset="0"/>
              </a:rPr>
              <a:t>Sensitive Locations</a:t>
            </a:r>
          </a:p>
          <a:p>
            <a:pPr marL="685800" indent="-457200"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FFC000"/>
                </a:solidFill>
                <a:latin typeface="Georgia" pitchFamily="18" charset="0"/>
                <a:cs typeface="Helvetica" pitchFamily="34" charset="0"/>
              </a:rPr>
              <a:t>Schools</a:t>
            </a:r>
          </a:p>
          <a:p>
            <a:pPr marL="685800" indent="-457200"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FFC000"/>
                </a:solidFill>
                <a:latin typeface="Georgia" pitchFamily="18" charset="0"/>
                <a:cs typeface="Helvetica" pitchFamily="34" charset="0"/>
              </a:rPr>
              <a:t>Playgrounds</a:t>
            </a:r>
          </a:p>
          <a:p>
            <a:pPr marL="685800" indent="-457200"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FFC000"/>
                </a:solidFill>
                <a:latin typeface="Georgia" pitchFamily="18" charset="0"/>
                <a:cs typeface="Helvetica" pitchFamily="34" charset="0"/>
              </a:rPr>
              <a:t>Libraries</a:t>
            </a:r>
          </a:p>
          <a:p>
            <a:pPr marL="685800" indent="-457200"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FFC000"/>
                </a:solidFill>
                <a:latin typeface="Georgia" pitchFamily="18" charset="0"/>
                <a:cs typeface="Helvetica" pitchFamily="34" charset="0"/>
              </a:rPr>
              <a:t>Churches</a:t>
            </a:r>
          </a:p>
          <a:p>
            <a:pPr marL="685800" indent="-457200"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FFC000"/>
                </a:solidFill>
                <a:latin typeface="Georgia" pitchFamily="18" charset="0"/>
                <a:cs typeface="Helvetica" pitchFamily="34" charset="0"/>
              </a:rPr>
              <a:t>Hospitals</a:t>
            </a:r>
          </a:p>
          <a:p>
            <a:pPr marL="685800" indent="-457200"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FFC000"/>
                </a:solidFill>
                <a:latin typeface="Georgia" pitchFamily="18" charset="0"/>
                <a:cs typeface="Helvetica" pitchFamily="34" charset="0"/>
              </a:rPr>
              <a:t>Alcoholism treatment facilities</a:t>
            </a:r>
          </a:p>
          <a:p>
            <a:pPr marL="511175" indent="-511175">
              <a:buClr>
                <a:srgbClr val="FFC000"/>
              </a:buClr>
              <a:buFont typeface="Wingdings" pitchFamily="2" charset="2"/>
              <a:buNone/>
              <a:defRPr/>
            </a:pPr>
            <a:endParaRPr lang="en-US" sz="2400" dirty="0">
              <a:solidFill>
                <a:schemeClr val="hlink"/>
              </a:solidFill>
              <a:latin typeface="Georgia" pitchFamily="18" charset="0"/>
            </a:endParaRPr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5165725" y="32496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12293" name="Picture 2" descr="C:\My Documents\My Pictures\school bus liquor sto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98600"/>
            <a:ext cx="3759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4" descr="http://farm5.static.flickr.com/4109/4838746463_9c3670acd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263" y="4025900"/>
            <a:ext cx="3470275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59120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228600"/>
            <a:ext cx="8382000" cy="762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9900"/>
                </a:solidFill>
                <a:effectLst/>
                <a:latin typeface="Georgia" pitchFamily="18" charset="0"/>
              </a:rPr>
              <a:t>Selling and Serving Practices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51000"/>
            <a:ext cx="41148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3200" b="1" dirty="0" smtClean="0">
                <a:solidFill>
                  <a:srgbClr val="FFC000"/>
                </a:solidFill>
                <a:latin typeface="Georgia" pitchFamily="18" charset="0"/>
                <a:cs typeface="Helvetica" pitchFamily="34" charset="0"/>
              </a:rPr>
              <a:t>Problem Practices</a:t>
            </a:r>
          </a:p>
          <a:p>
            <a:pPr marL="515937" indent="-457200"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FFC000"/>
                </a:solidFill>
                <a:effectLst/>
                <a:latin typeface="Georgia" pitchFamily="18" charset="0"/>
                <a:cs typeface="Helvetica" pitchFamily="34" charset="0"/>
              </a:rPr>
              <a:t>Furnishing minors</a:t>
            </a:r>
          </a:p>
          <a:p>
            <a:pPr marL="515937" indent="-457200"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FFC000"/>
                </a:solidFill>
                <a:effectLst/>
                <a:latin typeface="Georgia" pitchFamily="18" charset="0"/>
                <a:cs typeface="Helvetica" pitchFamily="34" charset="0"/>
              </a:rPr>
              <a:t>Service to intoxicated persons</a:t>
            </a:r>
          </a:p>
          <a:p>
            <a:pPr marL="515937" indent="-457200"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FFC000"/>
                </a:solidFill>
                <a:effectLst/>
                <a:latin typeface="Georgia" pitchFamily="18" charset="0"/>
                <a:cs typeface="Helvetica" pitchFamily="34" charset="0"/>
              </a:rPr>
              <a:t>Public nuisance activities</a:t>
            </a:r>
          </a:p>
          <a:p>
            <a:pPr marL="0" indent="0">
              <a:buClr>
                <a:srgbClr val="FFC000"/>
              </a:buClr>
              <a:buNone/>
              <a:defRPr/>
            </a:pPr>
            <a:endParaRPr lang="en-US" sz="2400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5165725" y="32496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15365" name="Picture 3" descr="C:\My Documents\My Pictures\new_happy_hour_jan20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288" y="4521200"/>
            <a:ext cx="1817687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4" descr="C:\My Documents\My Pictures\473136070_907f873e8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988" y="4468813"/>
            <a:ext cx="1825625" cy="184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4" descr="Seattle Mardi Gras Tear G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79575"/>
            <a:ext cx="3635375" cy="242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856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FF9900"/>
                </a:solidFill>
                <a:latin typeface="Georgia" panose="02040502050405020303" pitchFamily="18" charset="0"/>
              </a:rPr>
              <a:t>What the Science Tells Us:</a:t>
            </a:r>
            <a:br>
              <a:rPr lang="en-US" sz="4000" b="1" dirty="0" smtClean="0">
                <a:solidFill>
                  <a:srgbClr val="FF9900"/>
                </a:solidFill>
                <a:latin typeface="Georgia" panose="02040502050405020303" pitchFamily="18" charset="0"/>
              </a:rPr>
            </a:br>
            <a:r>
              <a:rPr lang="en-US" sz="4000" b="1" dirty="0" smtClean="0">
                <a:solidFill>
                  <a:srgbClr val="FF9900"/>
                </a:solidFill>
                <a:latin typeface="Georgia" panose="02040502050405020303" pitchFamily="18" charset="0"/>
              </a:rPr>
              <a:t>Alcohol Availability</a:t>
            </a:r>
            <a:endParaRPr lang="en-US" sz="4000" b="1" dirty="0">
              <a:solidFill>
                <a:srgbClr val="FF99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2133600"/>
            <a:ext cx="2015614" cy="1135627"/>
          </a:xfrm>
          <a:prstGeom prst="rect">
            <a:avLst/>
          </a:prstGeom>
          <a:solidFill>
            <a:srgbClr val="F2B8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Georgia" panose="02040502050405020303" pitchFamily="18" charset="0"/>
                <a:cs typeface="Helvetica" pitchFamily="34" charset="0"/>
              </a:rPr>
              <a:t>Increased  alcohol availability</a:t>
            </a:r>
            <a:endParaRPr lang="en-US" sz="2400" b="1" dirty="0">
              <a:solidFill>
                <a:schemeClr val="bg1"/>
              </a:solidFill>
              <a:latin typeface="Georgia" panose="02040502050405020303" pitchFamily="18" charset="0"/>
              <a:cs typeface="Helvetica" pitchFamily="34" charset="0"/>
            </a:endParaRPr>
          </a:p>
        </p:txBody>
      </p:sp>
      <p:cxnSp>
        <p:nvCxnSpPr>
          <p:cNvPr id="6" name="Straight Arrow Connector 5"/>
          <p:cNvCxnSpPr>
            <a:stCxn id="4" idx="3"/>
            <a:endCxn id="7" idx="1"/>
          </p:cNvCxnSpPr>
          <p:nvPr/>
        </p:nvCxnSpPr>
        <p:spPr>
          <a:xfrm>
            <a:off x="2396614" y="2701414"/>
            <a:ext cx="651386" cy="0"/>
          </a:xfrm>
          <a:prstGeom prst="straightConnector1">
            <a:avLst/>
          </a:prstGeom>
          <a:ln w="63500">
            <a:solidFill>
              <a:srgbClr val="F2B8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048000" y="2133600"/>
            <a:ext cx="2251586" cy="1135627"/>
          </a:xfrm>
          <a:prstGeom prst="rect">
            <a:avLst/>
          </a:prstGeom>
          <a:solidFill>
            <a:srgbClr val="F2B8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Georgia" panose="02040502050405020303" pitchFamily="18" charset="0"/>
                <a:cs typeface="Helvetica" pitchFamily="34" charset="0"/>
              </a:rPr>
              <a:t>Increased alcohol consumption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867400" y="2133600"/>
            <a:ext cx="2905432" cy="1135627"/>
          </a:xfrm>
          <a:prstGeom prst="rect">
            <a:avLst/>
          </a:prstGeom>
          <a:solidFill>
            <a:srgbClr val="F2B8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Georgia" panose="02040502050405020303" pitchFamily="18" charset="0"/>
                <a:cs typeface="Helvetica" pitchFamily="34" charset="0"/>
              </a:rPr>
              <a:t>Increased public health/safety problems</a:t>
            </a:r>
            <a:endParaRPr lang="en-US" sz="2400" b="1" dirty="0">
              <a:solidFill>
                <a:schemeClr val="bg1"/>
              </a:solidFill>
              <a:latin typeface="Georgia" panose="02040502050405020303" pitchFamily="18" charset="0"/>
              <a:cs typeface="Helvetica" pitchFamily="34" charset="0"/>
            </a:endParaRPr>
          </a:p>
        </p:txBody>
      </p:sp>
      <p:sp>
        <p:nvSpPr>
          <p:cNvPr id="61" name="Curved Right Arrow 60"/>
          <p:cNvSpPr/>
          <p:nvPr/>
        </p:nvSpPr>
        <p:spPr>
          <a:xfrm rot="16200000">
            <a:off x="3901508" y="594293"/>
            <a:ext cx="1140540" cy="6505155"/>
          </a:xfrm>
          <a:prstGeom prst="curvedRightArrow">
            <a:avLst/>
          </a:prstGeom>
          <a:solidFill>
            <a:srgbClr val="F2B8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2" name="Straight Arrow Connector 61"/>
          <p:cNvCxnSpPr>
            <a:stCxn id="7" idx="3"/>
            <a:endCxn id="11" idx="1"/>
          </p:cNvCxnSpPr>
          <p:nvPr/>
        </p:nvCxnSpPr>
        <p:spPr>
          <a:xfrm>
            <a:off x="5299586" y="2701414"/>
            <a:ext cx="567814" cy="0"/>
          </a:xfrm>
          <a:prstGeom prst="straightConnector1">
            <a:avLst/>
          </a:prstGeom>
          <a:ln w="63500">
            <a:solidFill>
              <a:srgbClr val="F2B8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6" name="Picture 5" descr="photos of alcohol outle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2" y="4616845"/>
            <a:ext cx="8991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60290" y="6444734"/>
            <a:ext cx="2780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Source: Babor et al. 2010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46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16002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FF9900"/>
                </a:solidFill>
                <a:latin typeface="Georgia" pitchFamily="18" charset="0"/>
              </a:rPr>
              <a:t>What the Science Tells Us:</a:t>
            </a:r>
            <a:br>
              <a:rPr lang="en-US" sz="3600" b="1" dirty="0" smtClean="0">
                <a:solidFill>
                  <a:srgbClr val="FF9900"/>
                </a:solidFill>
                <a:latin typeface="Georgia" pitchFamily="18" charset="0"/>
              </a:rPr>
            </a:br>
            <a:r>
              <a:rPr lang="en-US" sz="3600" b="1" dirty="0" smtClean="0">
                <a:solidFill>
                  <a:srgbClr val="FF9900"/>
                </a:solidFill>
                <a:latin typeface="Georgia" pitchFamily="18" charset="0"/>
              </a:rPr>
              <a:t>Active Enforcement of Retail Licensing Laws</a:t>
            </a:r>
            <a:endParaRPr lang="en-US" sz="3600" b="1" dirty="0">
              <a:solidFill>
                <a:srgbClr val="FF9900"/>
              </a:solidFill>
              <a:latin typeface="Georg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2059857"/>
            <a:ext cx="2286000" cy="1135627"/>
          </a:xfrm>
          <a:prstGeom prst="rect">
            <a:avLst/>
          </a:prstGeom>
          <a:solidFill>
            <a:srgbClr val="F2B8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Georgia" panose="02040502050405020303" pitchFamily="18" charset="0"/>
                <a:cs typeface="Helvetica" pitchFamily="34" charset="0"/>
              </a:rPr>
              <a:t>Increased  enforcement</a:t>
            </a:r>
            <a:endParaRPr lang="en-US" sz="2400" b="1" dirty="0">
              <a:solidFill>
                <a:schemeClr val="bg1"/>
              </a:solidFill>
              <a:latin typeface="Georgia" panose="02040502050405020303" pitchFamily="18" charset="0"/>
              <a:cs typeface="Helvetica" pitchFamily="34" charset="0"/>
            </a:endParaRPr>
          </a:p>
        </p:txBody>
      </p:sp>
      <p:cxnSp>
        <p:nvCxnSpPr>
          <p:cNvPr id="6" name="Straight Arrow Connector 5"/>
          <p:cNvCxnSpPr>
            <a:stCxn id="4" idx="3"/>
            <a:endCxn id="7" idx="1"/>
          </p:cNvCxnSpPr>
          <p:nvPr/>
        </p:nvCxnSpPr>
        <p:spPr>
          <a:xfrm flipV="1">
            <a:off x="2438400" y="2627669"/>
            <a:ext cx="381000" cy="2"/>
          </a:xfrm>
          <a:prstGeom prst="straightConnector1">
            <a:avLst/>
          </a:prstGeom>
          <a:ln w="63500">
            <a:solidFill>
              <a:srgbClr val="F2B8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819400" y="2059855"/>
            <a:ext cx="2819400" cy="1135627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Georgia" panose="02040502050405020303" pitchFamily="18" charset="0"/>
                <a:cs typeface="Helvetica" pitchFamily="34" charset="0"/>
              </a:rPr>
              <a:t>Decreased binge &amp; underage drinking</a:t>
            </a:r>
            <a:endParaRPr lang="en-US" sz="2400" b="1" dirty="0">
              <a:solidFill>
                <a:schemeClr val="bg1"/>
              </a:solidFill>
              <a:latin typeface="Georgia" panose="02040502050405020303" pitchFamily="18" charset="0"/>
              <a:cs typeface="Helvetic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19800" y="2057400"/>
            <a:ext cx="2971799" cy="1135627"/>
          </a:xfrm>
          <a:prstGeom prst="rect">
            <a:avLst/>
          </a:prstGeom>
          <a:solidFill>
            <a:srgbClr val="F2B8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Georgia" panose="02040502050405020303" pitchFamily="18" charset="0"/>
                <a:cs typeface="Helvetica" pitchFamily="34" charset="0"/>
              </a:rPr>
              <a:t>Decreased public health/safety problems</a:t>
            </a:r>
            <a:endParaRPr lang="en-US" sz="2400" b="1" dirty="0">
              <a:solidFill>
                <a:schemeClr val="bg1"/>
              </a:solidFill>
              <a:latin typeface="Georgia" panose="02040502050405020303" pitchFamily="18" charset="0"/>
              <a:cs typeface="Helvetica" pitchFamily="34" charset="0"/>
            </a:endParaRPr>
          </a:p>
        </p:txBody>
      </p:sp>
      <p:sp>
        <p:nvSpPr>
          <p:cNvPr id="61" name="Curved Right Arrow 60"/>
          <p:cNvSpPr/>
          <p:nvPr/>
        </p:nvSpPr>
        <p:spPr>
          <a:xfrm rot="16200000">
            <a:off x="3945755" y="513175"/>
            <a:ext cx="1140540" cy="6505155"/>
          </a:xfrm>
          <a:prstGeom prst="curvedRightArrow">
            <a:avLst/>
          </a:prstGeom>
          <a:solidFill>
            <a:srgbClr val="F2B8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2" name="Straight Arrow Connector 61"/>
          <p:cNvCxnSpPr>
            <a:stCxn id="7" idx="3"/>
          </p:cNvCxnSpPr>
          <p:nvPr/>
        </p:nvCxnSpPr>
        <p:spPr>
          <a:xfrm>
            <a:off x="5638800" y="2627669"/>
            <a:ext cx="457200" cy="2462"/>
          </a:xfrm>
          <a:prstGeom prst="straightConnector1">
            <a:avLst/>
          </a:prstGeom>
          <a:ln w="63500">
            <a:solidFill>
              <a:srgbClr val="F2B8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060290" y="6444734"/>
            <a:ext cx="2780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Source: Babor et al. 2010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21" name="Picture 2" descr="http://www.nllea.org/images/front_graph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38" y="4724399"/>
            <a:ext cx="2400987" cy="163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362" name="Picture 2" descr="http://www.liq.wa.gov/publications/images/div-enforcement/Enforcement-web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0" r="13378"/>
          <a:stretch/>
        </p:blipFill>
        <p:spPr bwMode="auto">
          <a:xfrm>
            <a:off x="6269934" y="4712095"/>
            <a:ext cx="2282349" cy="164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364" name="Picture 4" descr="http://smnewsnet.com/wp-content/uploads/2012/08/Southern-maryland-news-Busted.jpg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" r="50140" b="66452"/>
          <a:stretch/>
        </p:blipFill>
        <p:spPr bwMode="auto">
          <a:xfrm>
            <a:off x="2990877" y="5026577"/>
            <a:ext cx="2849484" cy="94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1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170656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000" b="1" dirty="0" smtClean="0">
                <a:solidFill>
                  <a:srgbClr val="FF9900"/>
                </a:solidFill>
                <a:latin typeface="Georgia" pitchFamily="18" charset="0"/>
              </a:rPr>
              <a:t>Alcohol Outlet Density:</a:t>
            </a:r>
            <a:br>
              <a:rPr lang="en-US" sz="4000" b="1" dirty="0" smtClean="0">
                <a:solidFill>
                  <a:srgbClr val="FF9900"/>
                </a:solidFill>
                <a:latin typeface="Georgia" pitchFamily="18" charset="0"/>
              </a:rPr>
            </a:br>
            <a:r>
              <a:rPr lang="en-US" sz="4000" b="1" dirty="0" smtClean="0">
                <a:solidFill>
                  <a:srgbClr val="FF9900"/>
                </a:solidFill>
                <a:latin typeface="Georgia" pitchFamily="18" charset="0"/>
              </a:rPr>
              <a:t>Community Guide Summary of the Research</a:t>
            </a:r>
            <a:endParaRPr lang="en-US" sz="4000" b="1" dirty="0">
              <a:solidFill>
                <a:srgbClr val="FF9900"/>
              </a:solidFill>
              <a:latin typeface="Georgia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352800"/>
          </a:xfrm>
          <a:solidFill>
            <a:srgbClr val="F2B800"/>
          </a:solidFill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tabLst>
                <a:tab pos="3028950" algn="l"/>
              </a:tabLst>
              <a:defRPr/>
            </a:pPr>
            <a:r>
              <a:rPr lang="en-US" sz="2800" b="1" dirty="0" smtClean="0">
                <a:solidFill>
                  <a:schemeClr val="bg1"/>
                </a:solidFill>
                <a:effectLst/>
                <a:latin typeface="Georgia" panose="02040502050405020303" pitchFamily="18" charset="0"/>
                <a:ea typeface="Times New Roman" pitchFamily="18" charset="0"/>
                <a:cs typeface="Helvetica" pitchFamily="34" charset="0"/>
              </a:rPr>
              <a:t>“[T]he Task Force found sufﬁcient evidence …to recommend limiting alcohol outlet density through the use of regulatory authority (e.g., licensing and zoning) as a means of reducing or controlling excessive alcohol consumption and related harms.”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tabLst>
                <a:tab pos="3028950" algn="l"/>
              </a:tabLst>
              <a:defRPr/>
            </a:pPr>
            <a:endParaRPr lang="en-US" dirty="0" smtClean="0">
              <a:solidFill>
                <a:schemeClr val="bg1"/>
              </a:solidFill>
              <a:effectLst/>
              <a:latin typeface="Helvetica" pitchFamily="34" charset="0"/>
              <a:ea typeface="Times New Roman" pitchFamily="18" charset="0"/>
              <a:cs typeface="Helvetica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tabLst>
                <a:tab pos="3028950" algn="l"/>
              </a:tabLst>
              <a:defRPr/>
            </a:pPr>
            <a:r>
              <a:rPr lang="en-US" sz="1400" dirty="0" smtClean="0">
                <a:solidFill>
                  <a:schemeClr val="bg1"/>
                </a:solidFill>
                <a:effectLst/>
                <a:latin typeface="Helvetica" pitchFamily="34" charset="0"/>
                <a:ea typeface="Times New Roman" pitchFamily="18" charset="0"/>
                <a:cs typeface="Helvetica" pitchFamily="34" charset="0"/>
              </a:rPr>
              <a:t>Guide to Community Preventive Services, Centers for Disease Control and Prevention, 2009.</a:t>
            </a:r>
          </a:p>
        </p:txBody>
      </p:sp>
    </p:spTree>
    <p:extLst>
      <p:ext uri="{BB962C8B-B14F-4D97-AF65-F5344CB8AC3E}">
        <p14:creationId xmlns:p14="http://schemas.microsoft.com/office/powerpoint/2010/main" val="4173619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Grp="1" noRot="1" noChangeArrowheads="1"/>
          </p:cNvSpPr>
          <p:nvPr>
            <p:ph type="title"/>
          </p:nvPr>
        </p:nvSpPr>
        <p:spPr>
          <a:prstGeom prst="rect">
            <a:avLst/>
          </a:prstGeom>
          <a:solidFill>
            <a:schemeClr val="bg1"/>
          </a:solidFill>
        </p:spPr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b="1" dirty="0" smtClean="0">
                <a:solidFill>
                  <a:srgbClr val="FF9900"/>
                </a:solidFill>
                <a:latin typeface="Georgia" pitchFamily="18" charset="0"/>
              </a:rPr>
              <a:t>CPP/CURB Background</a:t>
            </a:r>
            <a:endParaRPr lang="en-US" sz="4000" b="1" dirty="0">
              <a:solidFill>
                <a:srgbClr val="FF9900"/>
              </a:solidFill>
              <a:latin typeface="Georgia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2438400"/>
            <a:ext cx="8305800" cy="39624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US" sz="3500" b="1" dirty="0" smtClean="0">
              <a:solidFill>
                <a:srgbClr val="FFC000"/>
              </a:solidFill>
              <a:latin typeface="Georgia" pitchFamily="18" charset="0"/>
              <a:cs typeface="Helvetica" pitchFamily="34" charset="0"/>
            </a:endParaRPr>
          </a:p>
          <a:p>
            <a:pPr>
              <a:defRPr/>
            </a:pPr>
            <a:endParaRPr lang="en-US" sz="3500" b="1" dirty="0" smtClean="0">
              <a:solidFill>
                <a:srgbClr val="FFC000"/>
              </a:solidFill>
              <a:latin typeface="Georgia" pitchFamily="18" charset="0"/>
              <a:cs typeface="Helvetica" pitchFamily="34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3500" b="1" dirty="0" smtClean="0">
                <a:solidFill>
                  <a:srgbClr val="FFC000"/>
                </a:solidFill>
                <a:latin typeface="Georgia" pitchFamily="18" charset="0"/>
                <a:cs typeface="Helvetica" pitchFamily="34" charset="0"/>
              </a:rPr>
              <a:t> </a:t>
            </a:r>
            <a:endParaRPr lang="en-US" dirty="0" smtClean="0">
              <a:solidFill>
                <a:srgbClr val="FFC000"/>
              </a:solidFill>
              <a:latin typeface="Georgia" pitchFamily="18" charset="0"/>
              <a:cs typeface="Helvetica" pitchFamily="34" charset="0"/>
            </a:endParaRPr>
          </a:p>
          <a:p>
            <a:pPr marL="511175" indent="-511175">
              <a:buFont typeface="Wingdings" pitchFamily="2" charset="2"/>
              <a:buNone/>
              <a:defRPr/>
            </a:pPr>
            <a:endParaRPr lang="en-US" sz="2400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2286000"/>
            <a:ext cx="8305800" cy="39624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endParaRPr lang="en-US" sz="3500" b="1" dirty="0" smtClean="0">
              <a:solidFill>
                <a:srgbClr val="FFC000"/>
              </a:solidFill>
              <a:latin typeface="Georgia" pitchFamily="18" charset="0"/>
              <a:cs typeface="Helvetica" pitchFamily="34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3500" b="1" dirty="0" smtClean="0">
                <a:solidFill>
                  <a:srgbClr val="FFC000"/>
                </a:solidFill>
                <a:latin typeface="Georgia" pitchFamily="18" charset="0"/>
                <a:cs typeface="Helvetica" pitchFamily="34" charset="0"/>
              </a:rPr>
              <a:t> </a:t>
            </a:r>
            <a:endParaRPr lang="en-US" dirty="0" smtClean="0">
              <a:solidFill>
                <a:srgbClr val="FFC000"/>
              </a:solidFill>
              <a:latin typeface="Georgia" pitchFamily="18" charset="0"/>
              <a:cs typeface="Helvetica" pitchFamily="34" charset="0"/>
            </a:endParaRPr>
          </a:p>
          <a:p>
            <a:pPr marL="511175" indent="-511175">
              <a:buFont typeface="Wingdings" pitchFamily="2" charset="2"/>
              <a:buNone/>
              <a:defRPr/>
            </a:pPr>
            <a:endParaRPr lang="en-US" sz="2400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pic>
        <p:nvPicPr>
          <p:cNvPr id="8" name="Picture 1" descr="cpp letter head taglin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400"/>
            <a:ext cx="8344301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://homepage.mac.com/grahammckenna1/.Public/CURB_project.jpg"/>
          <p:cNvPicPr>
            <a:picLocks noChangeAspect="1" noChangeArrowheads="1"/>
          </p:cNvPicPr>
          <p:nvPr/>
        </p:nvPicPr>
        <p:blipFill>
          <a:blip r:embed="rId4" r:link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648200"/>
            <a:ext cx="2079625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063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06" y="152400"/>
            <a:ext cx="9144000" cy="12954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srgbClr val="FF9900"/>
                </a:solidFill>
                <a:latin typeface="Georgia" pitchFamily="18" charset="0"/>
              </a:rPr>
              <a:t>Mean Number of Alcohol Outlets Near Residences by Race/Ethnicity &amp; Income </a:t>
            </a:r>
            <a:br>
              <a:rPr lang="en-US" sz="3200" b="1" dirty="0" smtClean="0">
                <a:solidFill>
                  <a:srgbClr val="FF9900"/>
                </a:solidFill>
                <a:latin typeface="Georgia" pitchFamily="18" charset="0"/>
              </a:rPr>
            </a:br>
            <a:r>
              <a:rPr lang="en-US" sz="2000" b="1" dirty="0" smtClean="0">
                <a:solidFill>
                  <a:srgbClr val="FF9900"/>
                </a:solidFill>
                <a:latin typeface="Georgia" pitchFamily="18" charset="0"/>
              </a:rPr>
              <a:t>(California, 2003)</a:t>
            </a:r>
            <a:endParaRPr lang="en-US" sz="2000" b="1" dirty="0">
              <a:solidFill>
                <a:srgbClr val="FF9900"/>
              </a:solidFill>
              <a:latin typeface="Georgia" pitchFamily="18" charset="0"/>
            </a:endParaRPr>
          </a:p>
        </p:txBody>
      </p:sp>
      <p:graphicFrame>
        <p:nvGraphicFramePr>
          <p:cNvPr id="1843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1325397"/>
              </p:ext>
            </p:extLst>
          </p:nvPr>
        </p:nvGraphicFramePr>
        <p:xfrm>
          <a:off x="820738" y="1295400"/>
          <a:ext cx="8323262" cy="478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r:id="rId4" imgW="8327858" imgH="4785775" progId="Excel.Chart.8">
                  <p:embed/>
                </p:oleObj>
              </mc:Choice>
              <mc:Fallback>
                <p:oleObj r:id="rId4" imgW="8327858" imgH="4785775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738" y="1295400"/>
                        <a:ext cx="8323262" cy="4783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514" y="1524000"/>
            <a:ext cx="553998" cy="419100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C000"/>
                </a:solidFill>
                <a:latin typeface="Helvetica" pitchFamily="34" charset="0"/>
                <a:cs typeface="Helvetica" pitchFamily="34" charset="0"/>
              </a:rPr>
              <a:t>Mean # of Alcohol Outlets</a:t>
            </a:r>
          </a:p>
        </p:txBody>
      </p:sp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2232025" y="6130925"/>
            <a:ext cx="3057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C000"/>
                </a:solidFill>
                <a:latin typeface="Helvetica" pitchFamily="34" charset="0"/>
              </a:rPr>
              <a:t>Income Quartile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48400" y="6324600"/>
            <a:ext cx="2733675" cy="369887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C000"/>
                </a:solidFill>
                <a:latin typeface="Helvetica" pitchFamily="34" charset="0"/>
                <a:cs typeface="Helvetica" pitchFamily="34" charset="0"/>
              </a:rPr>
              <a:t>Truong &amp; Sturm 2009</a:t>
            </a:r>
          </a:p>
        </p:txBody>
      </p:sp>
    </p:spTree>
    <p:extLst>
      <p:ext uri="{BB962C8B-B14F-4D97-AF65-F5344CB8AC3E}">
        <p14:creationId xmlns:p14="http://schemas.microsoft.com/office/powerpoint/2010/main" val="181272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05800" cy="12192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FF9900"/>
                </a:solidFill>
                <a:latin typeface="Georgia" pitchFamily="18" charset="0"/>
              </a:rPr>
              <a:t>Tools for Shaping Community Retail Alcohol Environments</a:t>
            </a:r>
            <a:endParaRPr lang="en-US" sz="3600" b="1" dirty="0">
              <a:solidFill>
                <a:srgbClr val="FF9900"/>
              </a:solidFill>
              <a:latin typeface="Georgia" pitchFamily="18" charset="0"/>
            </a:endParaRPr>
          </a:p>
        </p:txBody>
      </p:sp>
      <p:sp>
        <p:nvSpPr>
          <p:cNvPr id="25603" name="Content Placeholder 3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4525963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3200" b="1" dirty="0" smtClean="0">
                <a:solidFill>
                  <a:srgbClr val="FFC000"/>
                </a:solidFill>
                <a:effectLst/>
                <a:latin typeface="Georgia" pitchFamily="18" charset="0"/>
              </a:rPr>
              <a:t>Conditional Use Permits (new outlets)</a:t>
            </a:r>
          </a:p>
          <a:p>
            <a:pPr>
              <a:spcBef>
                <a:spcPts val="1200"/>
              </a:spcBef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3200" b="1" dirty="0" smtClean="0">
                <a:solidFill>
                  <a:srgbClr val="FFC000"/>
                </a:solidFill>
                <a:effectLst/>
                <a:latin typeface="Georgia" pitchFamily="18" charset="0"/>
              </a:rPr>
              <a:t>Nuisance Abatement/Deemed Approved Ordinances (all outlets)</a:t>
            </a:r>
          </a:p>
          <a:p>
            <a:pPr>
              <a:spcBef>
                <a:spcPts val="1200"/>
              </a:spcBef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3200" b="1" dirty="0" smtClean="0">
                <a:solidFill>
                  <a:srgbClr val="FFC000"/>
                </a:solidFill>
                <a:effectLst/>
                <a:latin typeface="Georgia" pitchFamily="18" charset="0"/>
              </a:rPr>
              <a:t>Responsible Beverage Service Programs</a:t>
            </a:r>
          </a:p>
          <a:p>
            <a:pPr>
              <a:spcBef>
                <a:spcPts val="1200"/>
              </a:spcBef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3200" b="1" dirty="0" smtClean="0">
                <a:solidFill>
                  <a:srgbClr val="FFC000"/>
                </a:solidFill>
                <a:effectLst/>
                <a:latin typeface="Georgia" pitchFamily="18" charset="0"/>
              </a:rPr>
              <a:t>Monitoring and Enforcement</a:t>
            </a:r>
          </a:p>
          <a:p>
            <a:pPr>
              <a:spcBef>
                <a:spcPts val="1200"/>
              </a:spcBef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3200" b="1" dirty="0" smtClean="0">
                <a:solidFill>
                  <a:srgbClr val="FFC000"/>
                </a:solidFill>
                <a:effectLst/>
                <a:latin typeface="Georgia" pitchFamily="18" charset="0"/>
              </a:rPr>
              <a:t>Fees</a:t>
            </a:r>
          </a:p>
        </p:txBody>
      </p:sp>
    </p:spTree>
    <p:extLst>
      <p:ext uri="{BB962C8B-B14F-4D97-AF65-F5344CB8AC3E}">
        <p14:creationId xmlns:p14="http://schemas.microsoft.com/office/powerpoint/2010/main" val="312995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05800" cy="70408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rgbClr val="FF9900"/>
                </a:solidFill>
                <a:latin typeface="Georgia" pitchFamily="18" charset="0"/>
              </a:rPr>
              <a:t>Conditional Use Permit (CUP)</a:t>
            </a:r>
            <a:endParaRPr lang="en-US" sz="4000" b="1" dirty="0">
              <a:solidFill>
                <a:srgbClr val="FF9900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14500"/>
            <a:ext cx="8610600" cy="1485900"/>
          </a:xfrm>
        </p:spPr>
        <p:txBody>
          <a:bodyPr>
            <a:noAutofit/>
          </a:bodyPr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4000" dirty="0" smtClean="0">
                <a:solidFill>
                  <a:srgbClr val="FFC000"/>
                </a:solidFill>
                <a:latin typeface="Georgia" pitchFamily="18" charset="0"/>
              </a:rPr>
              <a:t>Focuses on how </a:t>
            </a:r>
            <a:r>
              <a:rPr lang="en-US" sz="4000" dirty="0">
                <a:solidFill>
                  <a:srgbClr val="FFC000"/>
                </a:solidFill>
                <a:latin typeface="Georgia" pitchFamily="18" charset="0"/>
              </a:rPr>
              <a:t>alcohol will be made available </a:t>
            </a:r>
            <a:r>
              <a:rPr lang="en-US" sz="4000" dirty="0" smtClean="0">
                <a:solidFill>
                  <a:srgbClr val="FFC000"/>
                </a:solidFill>
                <a:latin typeface="Georgia" pitchFamily="18" charset="0"/>
              </a:rPr>
              <a:t>in new </a:t>
            </a:r>
            <a:r>
              <a:rPr lang="en-US" sz="4000" dirty="0">
                <a:solidFill>
                  <a:srgbClr val="FFC000"/>
                </a:solidFill>
                <a:latin typeface="Georgia" pitchFamily="18" charset="0"/>
              </a:rPr>
              <a:t>retail </a:t>
            </a:r>
            <a:r>
              <a:rPr lang="en-US" sz="4000" dirty="0" smtClean="0">
                <a:solidFill>
                  <a:srgbClr val="FFC000"/>
                </a:solidFill>
                <a:latin typeface="Georgia" pitchFamily="18" charset="0"/>
              </a:rPr>
              <a:t>settings</a:t>
            </a:r>
            <a:endParaRPr lang="en-US" sz="4000" dirty="0">
              <a:solidFill>
                <a:srgbClr val="FFC000"/>
              </a:solidFill>
              <a:latin typeface="Georg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4400" dirty="0"/>
          </a:p>
        </p:txBody>
      </p:sp>
      <p:pic>
        <p:nvPicPr>
          <p:cNvPr id="26628" name="Picture 4" descr="http://ceres.ca.gov/planning/cup/conditio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10000"/>
            <a:ext cx="48577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104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05800" cy="6096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FF9900"/>
                </a:solidFill>
                <a:latin typeface="Georgia" pitchFamily="18" charset="0"/>
              </a:rPr>
              <a:t>Conditional Use Permit</a:t>
            </a:r>
            <a:endParaRPr lang="en-US" sz="3600" b="1" dirty="0">
              <a:solidFill>
                <a:srgbClr val="FF9900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1200"/>
              </a:spcBef>
              <a:buFont typeface="Wingdings" pitchFamily="2" charset="2"/>
              <a:buNone/>
              <a:defRPr/>
            </a:pPr>
            <a:r>
              <a:rPr lang="en-US" sz="3600" b="1" dirty="0" smtClean="0">
                <a:solidFill>
                  <a:srgbClr val="FFC000"/>
                </a:solidFill>
                <a:effectLst/>
              </a:rPr>
              <a:t>Key components include:</a:t>
            </a:r>
          </a:p>
          <a:p>
            <a:pPr marL="457200" lvl="1" indent="-457200" fontAlgn="auto">
              <a:spcBef>
                <a:spcPts val="1200"/>
              </a:spcBef>
              <a:spcAft>
                <a:spcPts val="0"/>
              </a:spcAft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sz="3200" dirty="0" smtClean="0">
                <a:solidFill>
                  <a:srgbClr val="FFC000"/>
                </a:solidFill>
              </a:rPr>
              <a:t>Types, number, location and distance requirements.</a:t>
            </a:r>
          </a:p>
          <a:p>
            <a:pPr marL="457200" lvl="1" indent="-457200" fontAlgn="auto">
              <a:spcBef>
                <a:spcPts val="1200"/>
              </a:spcBef>
              <a:spcAft>
                <a:spcPts val="0"/>
              </a:spcAft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sz="3200" dirty="0" smtClean="0">
                <a:solidFill>
                  <a:srgbClr val="FFC000"/>
                </a:solidFill>
              </a:rPr>
              <a:t>Operational conditions (restrictions on sales and service practices).</a:t>
            </a:r>
          </a:p>
          <a:p>
            <a:pPr marL="457200" lvl="1" indent="-457200" fontAlgn="auto">
              <a:spcBef>
                <a:spcPts val="1200"/>
              </a:spcBef>
              <a:spcAft>
                <a:spcPts val="0"/>
              </a:spcAft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sz="3200" dirty="0" smtClean="0">
                <a:solidFill>
                  <a:srgbClr val="FFC000"/>
                </a:solidFill>
              </a:rPr>
              <a:t>Procedures for obtaining public input as an integral part of decision-making process.</a:t>
            </a:r>
          </a:p>
          <a:p>
            <a:pPr marL="457200" lvl="1" indent="-457200" fontAlgn="auto">
              <a:spcBef>
                <a:spcPts val="1200"/>
              </a:spcBef>
              <a:spcAft>
                <a:spcPts val="0"/>
              </a:spcAft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sz="3200" dirty="0" smtClean="0">
                <a:solidFill>
                  <a:srgbClr val="FFC000"/>
                </a:solidFill>
              </a:rPr>
              <a:t>Procedures for reviewing violations and potentially suspending or revoking permit.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76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2954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 eaLnBrk="1" hangingPunct="1"/>
            <a:r>
              <a:rPr lang="en-US" sz="4000" b="1" dirty="0" smtClean="0">
                <a:solidFill>
                  <a:srgbClr val="FF9900"/>
                </a:solidFill>
                <a:effectLst/>
                <a:latin typeface="Georgia" pitchFamily="18" charset="0"/>
              </a:rPr>
              <a:t>Santa Cruz City</a:t>
            </a:r>
            <a:br>
              <a:rPr lang="en-US" sz="4000" b="1" dirty="0" smtClean="0">
                <a:solidFill>
                  <a:srgbClr val="FF9900"/>
                </a:solidFill>
                <a:effectLst/>
                <a:latin typeface="Georgia" pitchFamily="18" charset="0"/>
              </a:rPr>
            </a:br>
            <a:r>
              <a:rPr lang="en-US" sz="4000" b="1" dirty="0" smtClean="0">
                <a:solidFill>
                  <a:srgbClr val="FF9900"/>
                </a:solidFill>
                <a:effectLst/>
                <a:latin typeface="Georgia" pitchFamily="18" charset="0"/>
              </a:rPr>
              <a:t>CUP Provisions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001000" cy="487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u="sng" dirty="0" smtClean="0">
                <a:solidFill>
                  <a:srgbClr val="FFC000"/>
                </a:solidFill>
                <a:latin typeface="Georgia" panose="02040502050405020303" pitchFamily="18" charset="0"/>
              </a:rPr>
              <a:t>Low-Risk </a:t>
            </a:r>
            <a:r>
              <a:rPr lang="en-US" sz="2800" b="1" u="sng" dirty="0">
                <a:solidFill>
                  <a:srgbClr val="FFC000"/>
                </a:solidFill>
                <a:latin typeface="Georgia" panose="02040502050405020303" pitchFamily="18" charset="0"/>
              </a:rPr>
              <a:t>Alcohol Outlet</a:t>
            </a:r>
            <a:r>
              <a:rPr lang="en-US" sz="2800" dirty="0">
                <a:solidFill>
                  <a:srgbClr val="FFC000"/>
                </a:solidFill>
                <a:latin typeface="Georgia" panose="02040502050405020303" pitchFamily="18" charset="0"/>
              </a:rPr>
              <a:t>. B</a:t>
            </a:r>
            <a:r>
              <a:rPr lang="en-US" sz="2800" dirty="0" smtClean="0">
                <a:solidFill>
                  <a:srgbClr val="FFC000"/>
                </a:solidFill>
                <a:latin typeface="Georgia" panose="02040502050405020303" pitchFamily="18" charset="0"/>
              </a:rPr>
              <a:t>ona </a:t>
            </a:r>
            <a:r>
              <a:rPr lang="en-US" sz="2800" dirty="0">
                <a:solidFill>
                  <a:srgbClr val="FFC000"/>
                </a:solidFill>
                <a:latin typeface="Georgia" panose="02040502050405020303" pitchFamily="18" charset="0"/>
              </a:rPr>
              <a:t>fide restaurant, wine-tasting room, </a:t>
            </a:r>
            <a:r>
              <a:rPr lang="en-US" sz="2800" dirty="0" smtClean="0">
                <a:solidFill>
                  <a:srgbClr val="FFC000"/>
                </a:solidFill>
                <a:latin typeface="Georgia" panose="02040502050405020303" pitchFamily="18" charset="0"/>
              </a:rPr>
              <a:t>brewpub and </a:t>
            </a:r>
            <a:r>
              <a:rPr lang="en-US" sz="2800" dirty="0">
                <a:solidFill>
                  <a:srgbClr val="FFC000"/>
                </a:solidFill>
                <a:latin typeface="Georgia" panose="02040502050405020303" pitchFamily="18" charset="0"/>
              </a:rPr>
              <a:t>similar establishments that include food service but do not include live entertainment </a:t>
            </a:r>
            <a:r>
              <a:rPr lang="en-US" sz="2800" dirty="0" smtClean="0">
                <a:solidFill>
                  <a:srgbClr val="FFC000"/>
                </a:solidFill>
                <a:latin typeface="Georgia" panose="02040502050405020303" pitchFamily="18" charset="0"/>
              </a:rPr>
              <a:t> and food stores.</a:t>
            </a:r>
            <a:endParaRPr lang="en-US" sz="2800" dirty="0">
              <a:solidFill>
                <a:srgbClr val="FFC00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2800" b="1" u="sng" dirty="0" smtClean="0">
                <a:solidFill>
                  <a:srgbClr val="FFC000"/>
                </a:solidFill>
                <a:latin typeface="Georgia" panose="02040502050405020303" pitchFamily="18" charset="0"/>
              </a:rPr>
              <a:t>High-Risk </a:t>
            </a:r>
            <a:r>
              <a:rPr lang="en-US" sz="2800" b="1" u="sng" dirty="0">
                <a:solidFill>
                  <a:srgbClr val="FFC000"/>
                </a:solidFill>
                <a:latin typeface="Georgia" panose="02040502050405020303" pitchFamily="18" charset="0"/>
              </a:rPr>
              <a:t>Alcohol Outlet</a:t>
            </a:r>
            <a:r>
              <a:rPr lang="en-US" sz="2800" dirty="0">
                <a:solidFill>
                  <a:srgbClr val="FFC000"/>
                </a:solidFill>
                <a:latin typeface="Georgia" panose="02040502050405020303" pitchFamily="18" charset="0"/>
              </a:rPr>
              <a:t>. </a:t>
            </a:r>
            <a:r>
              <a:rPr lang="en-US" sz="2800" dirty="0" smtClean="0">
                <a:solidFill>
                  <a:srgbClr val="FFC000"/>
                </a:solidFill>
                <a:latin typeface="Georgia" panose="02040502050405020303" pitchFamily="18" charset="0"/>
              </a:rPr>
              <a:t>Bars, taverns, </a:t>
            </a:r>
            <a:r>
              <a:rPr lang="en-US" sz="2800" dirty="0">
                <a:solidFill>
                  <a:srgbClr val="FFC000"/>
                </a:solidFill>
                <a:latin typeface="Georgia" panose="02040502050405020303" pitchFamily="18" charset="0"/>
              </a:rPr>
              <a:t>liquor </a:t>
            </a:r>
            <a:r>
              <a:rPr lang="en-US" sz="2800" dirty="0" smtClean="0">
                <a:solidFill>
                  <a:srgbClr val="FFC000"/>
                </a:solidFill>
                <a:latin typeface="Georgia" panose="02040502050405020303" pitchFamily="18" charset="0"/>
              </a:rPr>
              <a:t>stores, </a:t>
            </a:r>
            <a:r>
              <a:rPr lang="en-US" sz="2800" dirty="0">
                <a:solidFill>
                  <a:srgbClr val="FFC000"/>
                </a:solidFill>
                <a:latin typeface="Georgia" panose="02040502050405020303" pitchFamily="18" charset="0"/>
              </a:rPr>
              <a:t>convenience </a:t>
            </a:r>
            <a:r>
              <a:rPr lang="en-US" sz="2800" dirty="0" smtClean="0">
                <a:solidFill>
                  <a:srgbClr val="FFC000"/>
                </a:solidFill>
                <a:latin typeface="Georgia" panose="02040502050405020303" pitchFamily="18" charset="0"/>
              </a:rPr>
              <a:t>stores, nightclubs, and premises where </a:t>
            </a:r>
            <a:r>
              <a:rPr lang="en-US" sz="2800" dirty="0">
                <a:solidFill>
                  <a:srgbClr val="FFC000"/>
                </a:solidFill>
                <a:latin typeface="Georgia" panose="02040502050405020303" pitchFamily="18" charset="0"/>
              </a:rPr>
              <a:t>live entertainment and/or dancing occurs</a:t>
            </a:r>
            <a:r>
              <a:rPr lang="en-US" sz="2800" dirty="0" smtClean="0">
                <a:solidFill>
                  <a:srgbClr val="FFC000"/>
                </a:solidFill>
                <a:latin typeface="Georgia" panose="02040502050405020303" pitchFamily="18" charset="0"/>
              </a:rPr>
              <a:t>.</a:t>
            </a:r>
          </a:p>
          <a:p>
            <a:pPr marL="0" indent="0">
              <a:buNone/>
            </a:pPr>
            <a:endParaRPr lang="en-US" sz="2800" dirty="0">
              <a:solidFill>
                <a:srgbClr val="FFC000"/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99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2954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 eaLnBrk="1" hangingPunct="1"/>
            <a:r>
              <a:rPr lang="en-US" sz="4000" b="1" dirty="0" smtClean="0">
                <a:solidFill>
                  <a:srgbClr val="FF9900"/>
                </a:solidFill>
                <a:effectLst/>
                <a:latin typeface="Georgia" pitchFamily="18" charset="0"/>
              </a:rPr>
              <a:t>Santa Cruz City</a:t>
            </a:r>
            <a:br>
              <a:rPr lang="en-US" sz="4000" b="1" dirty="0" smtClean="0">
                <a:solidFill>
                  <a:srgbClr val="FF9900"/>
                </a:solidFill>
                <a:effectLst/>
                <a:latin typeface="Georgia" pitchFamily="18" charset="0"/>
              </a:rPr>
            </a:br>
            <a:r>
              <a:rPr lang="en-US" sz="4000" b="1" dirty="0" smtClean="0">
                <a:solidFill>
                  <a:srgbClr val="FF9900"/>
                </a:solidFill>
                <a:effectLst/>
                <a:latin typeface="Georgia" pitchFamily="18" charset="0"/>
              </a:rPr>
              <a:t>CUP Provisions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7848600" cy="3657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u="sng" dirty="0" smtClean="0">
                <a:solidFill>
                  <a:srgbClr val="FFC000"/>
                </a:solidFill>
                <a:latin typeface="Georgia" panose="02040502050405020303" pitchFamily="18" charset="0"/>
              </a:rPr>
              <a:t>High risk establishments: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FFC000"/>
                </a:solidFill>
                <a:latin typeface="Georgia" panose="02040502050405020303" pitchFamily="18" charset="0"/>
              </a:rPr>
              <a:t>Must obtain a Special Use Permit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FFC000"/>
                </a:solidFill>
                <a:latin typeface="Georgia" panose="02040502050405020303" pitchFamily="18" charset="0"/>
              </a:rPr>
              <a:t>Cannot be located within 600 feet of another high risk establishment.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FFC000"/>
                </a:solidFill>
                <a:latin typeface="Georgia" panose="02040502050405020303" pitchFamily="18" charset="0"/>
              </a:rPr>
              <a:t>Servers must be 21 years of age.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FFC000"/>
                </a:solidFill>
                <a:latin typeface="Georgia" panose="02040502050405020303" pitchFamily="18" charset="0"/>
              </a:rPr>
              <a:t>Special security measures may be required.</a:t>
            </a:r>
          </a:p>
          <a:p>
            <a:pPr marL="0" indent="0">
              <a:buNone/>
            </a:pPr>
            <a:endParaRPr lang="en-US" sz="2800" dirty="0">
              <a:solidFill>
                <a:srgbClr val="FFC000"/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82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2954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 eaLnBrk="1" hangingPunct="1"/>
            <a:r>
              <a:rPr lang="en-US" sz="3600" b="1" dirty="0" smtClean="0">
                <a:solidFill>
                  <a:srgbClr val="FF9900"/>
                </a:solidFill>
                <a:effectLst/>
                <a:latin typeface="Georgia" pitchFamily="18" charset="0"/>
              </a:rPr>
              <a:t>Santa Cruz City</a:t>
            </a:r>
            <a:br>
              <a:rPr lang="en-US" sz="3600" b="1" dirty="0" smtClean="0">
                <a:solidFill>
                  <a:srgbClr val="FF9900"/>
                </a:solidFill>
                <a:effectLst/>
                <a:latin typeface="Georgia" pitchFamily="18" charset="0"/>
              </a:rPr>
            </a:br>
            <a:r>
              <a:rPr lang="en-US" sz="3600" b="1" dirty="0" smtClean="0">
                <a:solidFill>
                  <a:srgbClr val="FF9900"/>
                </a:solidFill>
                <a:effectLst/>
                <a:latin typeface="Georgia" pitchFamily="18" charset="0"/>
              </a:rPr>
              <a:t>CUP Provisions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7924800" cy="2133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u="sng" dirty="0" smtClean="0">
                <a:solidFill>
                  <a:srgbClr val="FFC000"/>
                </a:solidFill>
                <a:latin typeface="Georgia" panose="02040502050405020303" pitchFamily="18" charset="0"/>
              </a:rPr>
              <a:t>Proposal before the City Council: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FFC000"/>
                </a:solidFill>
                <a:latin typeface="Georgia" panose="02040502050405020303" pitchFamily="18" charset="0"/>
              </a:rPr>
              <a:t>Any establishment open after midnight will be considered a high-risk alcohol outlet (18 businesses would be reclassified).</a:t>
            </a:r>
          </a:p>
          <a:p>
            <a:pPr marL="0" indent="0">
              <a:buNone/>
            </a:pPr>
            <a:endParaRPr lang="en-US" sz="2800" dirty="0">
              <a:solidFill>
                <a:srgbClr val="FFC000"/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13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2954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 eaLnBrk="1" hangingPunct="1"/>
            <a:r>
              <a:rPr lang="en-US" sz="3600" b="1" dirty="0" smtClean="0">
                <a:solidFill>
                  <a:srgbClr val="FF9900"/>
                </a:solidFill>
                <a:effectLst/>
                <a:latin typeface="Georgia" pitchFamily="18" charset="0"/>
              </a:rPr>
              <a:t>Current Santa Cruz County</a:t>
            </a:r>
            <a:r>
              <a:rPr lang="en-US" sz="3600" b="1" dirty="0">
                <a:solidFill>
                  <a:srgbClr val="FF9900"/>
                </a:solidFill>
                <a:latin typeface="Georgia" pitchFamily="18" charset="0"/>
              </a:rPr>
              <a:t> </a:t>
            </a:r>
            <a:r>
              <a:rPr lang="en-US" sz="3600" b="1" dirty="0" smtClean="0">
                <a:solidFill>
                  <a:srgbClr val="FF9900"/>
                </a:solidFill>
                <a:effectLst/>
                <a:latin typeface="Georgia" pitchFamily="18" charset="0"/>
              </a:rPr>
              <a:t>Provisions re Alcohol Outlets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305800" cy="3657600"/>
          </a:xfrm>
        </p:spPr>
        <p:txBody>
          <a:bodyPr>
            <a:noAutofit/>
          </a:bodyPr>
          <a:lstStyle/>
          <a:p>
            <a:pPr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FFC000"/>
                </a:solidFill>
                <a:latin typeface="Georgia" panose="02040502050405020303" pitchFamily="18" charset="0"/>
              </a:rPr>
              <a:t>Zoning code defines high risk alcohol outlets (bars, taverns, </a:t>
            </a:r>
            <a:r>
              <a:rPr lang="en-US" sz="2800" b="1" dirty="0">
                <a:solidFill>
                  <a:srgbClr val="FFC000"/>
                </a:solidFill>
                <a:latin typeface="Georgia" panose="02040502050405020303" pitchFamily="18" charset="0"/>
              </a:rPr>
              <a:t>liquor </a:t>
            </a:r>
            <a:r>
              <a:rPr lang="en-US" sz="2800" b="1" dirty="0" smtClean="0">
                <a:solidFill>
                  <a:srgbClr val="FFC000"/>
                </a:solidFill>
                <a:latin typeface="Georgia" panose="02040502050405020303" pitchFamily="18" charset="0"/>
              </a:rPr>
              <a:t>stores, convenience stores). 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FFC000"/>
                </a:solidFill>
                <a:latin typeface="Georgia" panose="02040502050405020303" pitchFamily="18" charset="0"/>
              </a:rPr>
              <a:t>Firearm dealers are not permitted within 600 feet of a high risk alcohol outlet.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FFC000"/>
                </a:solidFill>
                <a:latin typeface="Georgia" panose="02040502050405020303" pitchFamily="18" charset="0"/>
              </a:rPr>
              <a:t>Only time the term is used in the code. </a:t>
            </a:r>
            <a:endParaRPr lang="en-US" sz="2800" b="1" u="sng" dirty="0" smtClean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54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2954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 eaLnBrk="1" hangingPunct="1"/>
            <a:r>
              <a:rPr lang="en-US" sz="3600" b="1" dirty="0" smtClean="0">
                <a:solidFill>
                  <a:srgbClr val="FF9900"/>
                </a:solidFill>
                <a:effectLst/>
                <a:latin typeface="Georgia" pitchFamily="18" charset="0"/>
              </a:rPr>
              <a:t>Current Santa Cruz County</a:t>
            </a:r>
            <a:r>
              <a:rPr lang="en-US" sz="3600" b="1" dirty="0">
                <a:solidFill>
                  <a:srgbClr val="FF9900"/>
                </a:solidFill>
                <a:latin typeface="Georgia" pitchFamily="18" charset="0"/>
              </a:rPr>
              <a:t> </a:t>
            </a:r>
            <a:r>
              <a:rPr lang="en-US" sz="3600" b="1" dirty="0" smtClean="0">
                <a:solidFill>
                  <a:srgbClr val="FF9900"/>
                </a:solidFill>
                <a:effectLst/>
                <a:latin typeface="Georgia" pitchFamily="18" charset="0"/>
              </a:rPr>
              <a:t>Provisions re New Alcohol Outlets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7772400" cy="4724400"/>
          </a:xfrm>
        </p:spPr>
        <p:txBody>
          <a:bodyPr>
            <a:noAutofit/>
          </a:bodyPr>
          <a:lstStyle/>
          <a:p>
            <a:pPr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FFC000"/>
                </a:solidFill>
                <a:latin typeface="Georgia" panose="02040502050405020303" pitchFamily="18" charset="0"/>
              </a:rPr>
              <a:t>Alcohol retailers not required to obtain a CUP (except gas stations that sell beer and wine).</a:t>
            </a:r>
          </a:p>
          <a:p>
            <a:pPr fontAlgn="base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FFC000"/>
                </a:solidFill>
                <a:latin typeface="Georgia" panose="02040502050405020303" pitchFamily="18" charset="0"/>
              </a:rPr>
              <a:t>Alcohol retailers larger than 500 sq. feet in certain commercial districts can only be open during evening and weekend periods.</a:t>
            </a:r>
          </a:p>
          <a:p>
            <a:pPr fontAlgn="base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FFC000"/>
                </a:solidFill>
                <a:latin typeface="Georgia" panose="02040502050405020303" pitchFamily="18" charset="0"/>
              </a:rPr>
              <a:t>Special review required for alcohol outlets within 200 feet of a residential or recreational district. </a:t>
            </a:r>
          </a:p>
          <a:p>
            <a:pPr fontAlgn="base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FFC000"/>
                </a:solidFill>
                <a:latin typeface="Georgia" panose="02040502050405020303" pitchFamily="18" charset="0"/>
              </a:rPr>
              <a:t>Otherwise, alcohol outlets treated the same as any other business.</a:t>
            </a:r>
          </a:p>
        </p:txBody>
      </p:sp>
    </p:spTree>
    <p:extLst>
      <p:ext uri="{BB962C8B-B14F-4D97-AF65-F5344CB8AC3E}">
        <p14:creationId xmlns:p14="http://schemas.microsoft.com/office/powerpoint/2010/main" val="165933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81" y="228600"/>
            <a:ext cx="8763000" cy="12954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FF9900"/>
                </a:solidFill>
                <a:latin typeface="Georgia" pitchFamily="18" charset="0"/>
              </a:rPr>
              <a:t>Nuisance Abatement/</a:t>
            </a:r>
            <a:br>
              <a:rPr lang="en-US" sz="3600" b="1" dirty="0" smtClean="0">
                <a:solidFill>
                  <a:srgbClr val="FF9900"/>
                </a:solidFill>
                <a:latin typeface="Georgia" pitchFamily="18" charset="0"/>
              </a:rPr>
            </a:br>
            <a:r>
              <a:rPr lang="en-US" sz="3600" b="1" dirty="0" smtClean="0">
                <a:solidFill>
                  <a:srgbClr val="FF9900"/>
                </a:solidFill>
                <a:latin typeface="Georgia" pitchFamily="18" charset="0"/>
              </a:rPr>
              <a:t>Deemed Approved Ordinance (DAO)</a:t>
            </a:r>
            <a:endParaRPr lang="en-US" sz="3600" b="1" dirty="0">
              <a:solidFill>
                <a:srgbClr val="FF9900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341563"/>
            <a:ext cx="8610600" cy="16764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3200" b="1" dirty="0" smtClean="0">
                <a:solidFill>
                  <a:srgbClr val="FFC000"/>
                </a:solidFill>
                <a:effectLst/>
                <a:latin typeface="Georgia" pitchFamily="18" charset="0"/>
              </a:rPr>
              <a:t>Focuses on controlling problems with both pre-existing and new retail outlets</a:t>
            </a:r>
            <a:endParaRPr lang="en-US" sz="3200" b="1" dirty="0">
              <a:latin typeface="Georgia" pitchFamily="18" charset="0"/>
            </a:endParaRPr>
          </a:p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endParaRPr lang="en-US" sz="2600" dirty="0">
              <a:solidFill>
                <a:srgbClr val="4F81BD"/>
              </a:solidFill>
            </a:endParaRPr>
          </a:p>
        </p:txBody>
      </p:sp>
      <p:pic>
        <p:nvPicPr>
          <p:cNvPr id="28676" name="Picture 2" descr="http://la.streetsblog.org/wp-content/uploads/2012/07/805796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6" r="10796"/>
          <a:stretch>
            <a:fillRect/>
          </a:stretch>
        </p:blipFill>
        <p:spPr bwMode="auto">
          <a:xfrm>
            <a:off x="2667000" y="3886200"/>
            <a:ext cx="3262313" cy="261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382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Grp="1" noRot="1" noChangeArrowheads="1"/>
          </p:cNvSpPr>
          <p:nvPr>
            <p:ph type="title"/>
          </p:nvPr>
        </p:nvSpPr>
        <p:spPr>
          <a:prstGeom prst="rect">
            <a:avLst/>
          </a:prstGeom>
          <a:solidFill>
            <a:schemeClr val="bg1"/>
          </a:solidFill>
        </p:spPr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b="1" dirty="0" smtClean="0">
                <a:solidFill>
                  <a:srgbClr val="FF9900"/>
                </a:solidFill>
                <a:latin typeface="Georgia" pitchFamily="18" charset="0"/>
              </a:rPr>
              <a:t>Overview of the Local Problem</a:t>
            </a:r>
            <a:endParaRPr lang="en-US" sz="4000" b="1" dirty="0">
              <a:solidFill>
                <a:srgbClr val="FF9900"/>
              </a:solidFill>
              <a:latin typeface="Georgia" pitchFamily="18" charset="0"/>
            </a:endParaRPr>
          </a:p>
        </p:txBody>
      </p:sp>
      <p:pic>
        <p:nvPicPr>
          <p:cNvPr id="4" name="Picture 3" descr="image0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53" y="1807585"/>
            <a:ext cx="7049774" cy="46649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3680" y="5013772"/>
            <a:ext cx="4566920" cy="12618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smtClean="0"/>
              <a:t>75% </a:t>
            </a:r>
            <a:r>
              <a:rPr lang="en-US" sz="2400" b="1" dirty="0" smtClean="0"/>
              <a:t>of Santa Cruz County 11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graders say that alcohol is fairly easy/very easy to access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706390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305800" cy="762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9900"/>
                </a:solidFill>
                <a:effectLst/>
                <a:latin typeface="Georgia" pitchFamily="18" charset="0"/>
              </a:rPr>
              <a:t>DAO standards may: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FFC00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FFC000"/>
                </a:solidFill>
                <a:effectLst/>
              </a:rPr>
              <a:t>Specify types of activities that constitute a public nuisance.</a:t>
            </a:r>
          </a:p>
          <a:p>
            <a:pPr>
              <a:spcBef>
                <a:spcPts val="1200"/>
              </a:spcBef>
              <a:buClr>
                <a:srgbClr val="FFC00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FFC000"/>
                </a:solidFill>
                <a:effectLst/>
              </a:rPr>
              <a:t>Require retailers to operate in a manner that is compatible with surrounding land uses.</a:t>
            </a:r>
          </a:p>
          <a:p>
            <a:pPr>
              <a:spcBef>
                <a:spcPts val="1200"/>
              </a:spcBef>
              <a:buClr>
                <a:srgbClr val="FFC00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FFC000"/>
                </a:solidFill>
                <a:effectLst/>
              </a:rPr>
              <a:t>Require retailers to protect public health and safety of surrounding community.</a:t>
            </a:r>
          </a:p>
          <a:p>
            <a:pPr>
              <a:spcBef>
                <a:spcPts val="1200"/>
              </a:spcBef>
              <a:buClr>
                <a:srgbClr val="FFC00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FFC000"/>
                </a:solidFill>
              </a:rPr>
              <a:t>Establishes procedures for abating nuisances and imposing fines, suspension and revocations.</a:t>
            </a:r>
            <a:endParaRPr lang="en-US" dirty="0" smtClean="0">
              <a:solidFill>
                <a:srgbClr val="FFC000"/>
              </a:solidFill>
              <a:effectLst/>
            </a:endParaRPr>
          </a:p>
          <a:p>
            <a:pPr>
              <a:spcBef>
                <a:spcPts val="1200"/>
              </a:spcBef>
              <a:buClr>
                <a:srgbClr val="FFC00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FFC000"/>
                </a:solidFill>
                <a:effectLst/>
              </a:rPr>
              <a:t>Provide procedures for determining when a pre-existing outlet must obtain a CUP (retriggering).</a:t>
            </a:r>
          </a:p>
        </p:txBody>
      </p:sp>
    </p:spTree>
    <p:extLst>
      <p:ext uri="{BB962C8B-B14F-4D97-AF65-F5344CB8AC3E}">
        <p14:creationId xmlns:p14="http://schemas.microsoft.com/office/powerpoint/2010/main" val="269751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59097" cy="1220071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FF9900"/>
                </a:solidFill>
                <a:effectLst/>
                <a:latin typeface="Georgia" pitchFamily="18" charset="0"/>
              </a:rPr>
              <a:t>Responsible Beverage Service (RBS)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610600" cy="2514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Clr>
                <a:srgbClr val="FFC000"/>
              </a:buClr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solidFill>
                  <a:srgbClr val="FFC000"/>
                </a:solidFill>
                <a:effectLst/>
              </a:rPr>
              <a:t>Focuses on developing and implementing  management policies and staff training that reduce risks of serving minors, serving intoxicated persons, and engaging in public nuisance activities.</a:t>
            </a:r>
          </a:p>
          <a:p>
            <a:pPr>
              <a:spcBef>
                <a:spcPts val="0"/>
              </a:spcBef>
              <a:buClr>
                <a:srgbClr val="FFC000"/>
              </a:buClr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solidFill>
                  <a:srgbClr val="FFC000"/>
                </a:solidFill>
              </a:rPr>
              <a:t>High risk establishments in Santa Cruz City must provide training to all staff who serve alcohol.</a:t>
            </a:r>
            <a:endParaRPr lang="en-US" dirty="0" smtClean="0">
              <a:solidFill>
                <a:srgbClr val="FFC000"/>
              </a:solidFill>
              <a:effectLst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31748" name="Picture 4" descr="Slide 2 cop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" t="11711" b="13605"/>
          <a:stretch/>
        </p:blipFill>
        <p:spPr bwMode="auto">
          <a:xfrm>
            <a:off x="2209800" y="4572000"/>
            <a:ext cx="3805914" cy="1933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22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382000" cy="7620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rgbClr val="FF9900"/>
                </a:solidFill>
                <a:latin typeface="Georgia" pitchFamily="18" charset="0"/>
              </a:rPr>
              <a:t>Monitoring and Enforcement</a:t>
            </a:r>
            <a:endParaRPr lang="en-US" sz="4000" b="1" dirty="0">
              <a:solidFill>
                <a:srgbClr val="FF9900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7924800" cy="2971800"/>
          </a:xfrm>
        </p:spPr>
        <p:txBody>
          <a:bodyPr>
            <a:noAutofit/>
          </a:bodyPr>
          <a:lstStyle/>
          <a:p>
            <a:pPr marL="0" indent="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C000"/>
                </a:solidFill>
                <a:effectLst/>
              </a:rPr>
              <a:t>Key components:</a:t>
            </a:r>
            <a:endParaRPr lang="en-US" b="1" dirty="0">
              <a:solidFill>
                <a:srgbClr val="FFC000"/>
              </a:solidFill>
              <a:effectLst/>
            </a:endParaRPr>
          </a:p>
          <a:p>
            <a:pPr marL="465138" indent="-465138" fontAlgn="auto">
              <a:spcBef>
                <a:spcPts val="1200"/>
              </a:spcBef>
              <a:spcAft>
                <a:spcPts val="0"/>
              </a:spcAft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FFC000"/>
                </a:solidFill>
              </a:rPr>
              <a:t>Dedicated law enforcement officer(s)</a:t>
            </a:r>
          </a:p>
          <a:p>
            <a:pPr marL="465138" indent="-465138" fontAlgn="auto">
              <a:spcBef>
                <a:spcPts val="1200"/>
              </a:spcBef>
              <a:spcAft>
                <a:spcPts val="0"/>
              </a:spcAft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FFC000"/>
                </a:solidFill>
              </a:rPr>
              <a:t>Community advisory panel</a:t>
            </a:r>
          </a:p>
          <a:p>
            <a:pPr marL="465138" indent="-465138" fontAlgn="auto">
              <a:spcBef>
                <a:spcPts val="1200"/>
              </a:spcBef>
              <a:spcAft>
                <a:spcPts val="0"/>
              </a:spcAft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FFC000"/>
                </a:solidFill>
              </a:rPr>
              <a:t>Collaboration with CA ABC Department</a:t>
            </a:r>
          </a:p>
        </p:txBody>
      </p:sp>
      <p:pic>
        <p:nvPicPr>
          <p:cNvPr id="32772" name="Picture 2" descr="http://www.nllea.org/images/front_graph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035620"/>
            <a:ext cx="3717925" cy="2527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460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6096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FF9900"/>
                </a:solidFill>
                <a:latin typeface="Georgia" pitchFamily="18" charset="0"/>
              </a:rPr>
              <a:t>Monitoring and Enforcement</a:t>
            </a:r>
            <a:endParaRPr lang="en-US" sz="3600" b="1" dirty="0">
              <a:solidFill>
                <a:srgbClr val="FF9900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153400" cy="609600"/>
          </a:xfrm>
        </p:spPr>
        <p:txBody>
          <a:bodyPr>
            <a:noAutofit/>
          </a:bodyPr>
          <a:lstStyle/>
          <a:p>
            <a:pPr marL="0" indent="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C000"/>
                </a:solidFill>
                <a:effectLst/>
                <a:latin typeface="Georgia" panose="02040502050405020303" pitchFamily="18" charset="0"/>
              </a:rPr>
              <a:t>National Liquor Law Enforcement Association</a:t>
            </a:r>
            <a:endParaRPr lang="en-US" b="1" dirty="0">
              <a:solidFill>
                <a:srgbClr val="FFC000"/>
              </a:solidFill>
              <a:effectLst/>
              <a:latin typeface="Georgia" panose="02040502050405020303" pitchFamily="18" charset="0"/>
            </a:endParaRPr>
          </a:p>
        </p:txBody>
      </p:sp>
      <p:pic>
        <p:nvPicPr>
          <p:cNvPr id="3074" name="Picture 2" descr="About the NLLE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343400"/>
            <a:ext cx="3402105" cy="222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1752600"/>
            <a:ext cx="8229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FFC000"/>
                </a:solidFill>
                <a:latin typeface="Georgia" panose="02040502050405020303" pitchFamily="18" charset="0"/>
              </a:rPr>
              <a:t>Improve standards for alcohol law enforcement practice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FFC000"/>
                </a:solidFill>
                <a:latin typeface="Georgia" panose="02040502050405020303" pitchFamily="18" charset="0"/>
              </a:rPr>
              <a:t>Promote professional development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FFC000"/>
                </a:solidFill>
                <a:latin typeface="Georgia" panose="02040502050405020303" pitchFamily="18" charset="0"/>
              </a:rPr>
              <a:t>Collaborate with state and law enforcement agencies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FFC000"/>
                </a:solidFill>
                <a:latin typeface="Georgia" panose="02040502050405020303" pitchFamily="18" charset="0"/>
              </a:rPr>
              <a:t>Foster a </a:t>
            </a:r>
            <a:r>
              <a:rPr lang="en-US" sz="2400" dirty="0">
                <a:solidFill>
                  <a:srgbClr val="FFC000"/>
                </a:solidFill>
                <a:latin typeface="Georgia" panose="02040502050405020303" pitchFamily="18" charset="0"/>
              </a:rPr>
              <a:t>cooperative and mutually beneficial working relationship with alcohol research and public health </a:t>
            </a:r>
            <a:r>
              <a:rPr lang="en-US" sz="2400" dirty="0" smtClean="0">
                <a:solidFill>
                  <a:srgbClr val="FFC000"/>
                </a:solidFill>
                <a:latin typeface="Georgia" panose="02040502050405020303" pitchFamily="18" charset="0"/>
              </a:rPr>
              <a:t>organizations</a:t>
            </a:r>
            <a:endParaRPr lang="en-US" sz="2400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23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305800" cy="12192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 eaLnBrk="1" hangingPunct="1"/>
            <a:r>
              <a:rPr lang="en-US" sz="3600" b="1" dirty="0" smtClean="0">
                <a:solidFill>
                  <a:srgbClr val="FF9900"/>
                </a:solidFill>
                <a:effectLst/>
                <a:latin typeface="Georgia" pitchFamily="18" charset="0"/>
              </a:rPr>
              <a:t>Monitoring and Enforcement:</a:t>
            </a:r>
            <a:br>
              <a:rPr lang="en-US" sz="3600" b="1" dirty="0" smtClean="0">
                <a:solidFill>
                  <a:srgbClr val="FF9900"/>
                </a:solidFill>
                <a:effectLst/>
                <a:latin typeface="Georgia" pitchFamily="18" charset="0"/>
              </a:rPr>
            </a:br>
            <a:r>
              <a:rPr lang="en-US" sz="3600" b="1" dirty="0" smtClean="0">
                <a:solidFill>
                  <a:srgbClr val="FF9900"/>
                </a:solidFill>
                <a:effectLst/>
                <a:latin typeface="Georgia" pitchFamily="18" charset="0"/>
              </a:rPr>
              <a:t>Santa Cruz City Data 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458200" cy="4724400"/>
          </a:xfrm>
        </p:spPr>
        <p:txBody>
          <a:bodyPr>
            <a:noAutofit/>
          </a:bodyPr>
          <a:lstStyle/>
          <a:p>
            <a:pPr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C000"/>
                </a:solidFill>
                <a:latin typeface="Georgia" pitchFamily="18" charset="0"/>
              </a:rPr>
              <a:t>249 alcohol outlets</a:t>
            </a:r>
          </a:p>
          <a:p>
            <a:pPr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C000"/>
                </a:solidFill>
                <a:latin typeface="Georgia" pitchFamily="18" charset="0"/>
              </a:rPr>
              <a:t>6 chronic nuisance businesses</a:t>
            </a:r>
          </a:p>
          <a:p>
            <a:pPr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C000"/>
                </a:solidFill>
                <a:latin typeface="Georgia" pitchFamily="18" charset="0"/>
              </a:rPr>
              <a:t>Average annual police calls for service for businesses open past midnight: 176</a:t>
            </a:r>
          </a:p>
          <a:p>
            <a:pPr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C000"/>
                </a:solidFill>
                <a:latin typeface="Georgia" pitchFamily="18" charset="0"/>
              </a:rPr>
              <a:t>Average annual police calls for service for businesses closed before midnight: 11</a:t>
            </a:r>
          </a:p>
        </p:txBody>
      </p:sp>
    </p:spTree>
    <p:extLst>
      <p:ext uri="{BB962C8B-B14F-4D97-AF65-F5344CB8AC3E}">
        <p14:creationId xmlns:p14="http://schemas.microsoft.com/office/powerpoint/2010/main" val="42312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6858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FF9900"/>
                </a:solidFill>
                <a:latin typeface="Georgia" pitchFamily="18" charset="0"/>
              </a:rPr>
              <a:t>Nuisance Mitigation </a:t>
            </a:r>
            <a:r>
              <a:rPr lang="en-US" sz="3600" b="1" dirty="0">
                <a:solidFill>
                  <a:srgbClr val="FF9900"/>
                </a:solidFill>
                <a:latin typeface="Georgia" pitchFamily="18" charset="0"/>
              </a:rPr>
              <a:t>&amp;</a:t>
            </a:r>
            <a:r>
              <a:rPr lang="en-US" sz="3600" b="1" dirty="0" smtClean="0">
                <a:solidFill>
                  <a:srgbClr val="FF9900"/>
                </a:solidFill>
                <a:latin typeface="Georgia" pitchFamily="18" charset="0"/>
              </a:rPr>
              <a:t> Permit Fees</a:t>
            </a:r>
            <a:endParaRPr lang="en-US" sz="3600" b="1" dirty="0">
              <a:solidFill>
                <a:srgbClr val="FF9900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305800" cy="3505200"/>
          </a:xfrm>
        </p:spPr>
        <p:txBody>
          <a:bodyPr>
            <a:noAutofit/>
          </a:bodyPr>
          <a:lstStyle/>
          <a:p>
            <a:pPr fontAlgn="auto">
              <a:spcBef>
                <a:spcPts val="1200"/>
              </a:spcBef>
              <a:spcAft>
                <a:spcPts val="0"/>
              </a:spcAft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FFC000"/>
                </a:solidFill>
                <a:effectLst/>
              </a:rPr>
              <a:t>Revenue for implementation and enforcement of CUPs, DAOs, and RBS programs can be generated by imposing fees on alcohol outlets.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FFC000"/>
                </a:solidFill>
                <a:effectLst/>
              </a:rPr>
              <a:t>Fees reimburse local government for costs associated with ordinance implementation and enforcement.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FFC000"/>
                </a:solidFill>
                <a:effectLst/>
              </a:rPr>
              <a:t>Sliding scale can be developed so that higher risk establishments pay higher fees.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38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2954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 eaLnBrk="1" hangingPunct="1"/>
            <a:r>
              <a:rPr lang="en-US" sz="4000" b="1" dirty="0" smtClean="0">
                <a:solidFill>
                  <a:srgbClr val="FF9900"/>
                </a:solidFill>
                <a:effectLst/>
                <a:latin typeface="Georgia" pitchFamily="18" charset="0"/>
              </a:rPr>
              <a:t>Santa Cruz City</a:t>
            </a:r>
            <a:br>
              <a:rPr lang="en-US" sz="4000" b="1" dirty="0" smtClean="0">
                <a:solidFill>
                  <a:srgbClr val="FF9900"/>
                </a:solidFill>
                <a:effectLst/>
                <a:latin typeface="Georgia" pitchFamily="18" charset="0"/>
              </a:rPr>
            </a:br>
            <a:r>
              <a:rPr lang="en-US" sz="4000" b="1" dirty="0" smtClean="0">
                <a:solidFill>
                  <a:srgbClr val="FF9900"/>
                </a:solidFill>
                <a:effectLst/>
                <a:latin typeface="Georgia" pitchFamily="18" charset="0"/>
              </a:rPr>
              <a:t>Alcohol Impact Fees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7848600" cy="3657600"/>
          </a:xfrm>
        </p:spPr>
        <p:txBody>
          <a:bodyPr>
            <a:normAutofit/>
          </a:bodyPr>
          <a:lstStyle/>
          <a:p>
            <a:pPr eaLnBrk="1" hangingPunct="1"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3600" dirty="0" smtClean="0">
                <a:solidFill>
                  <a:srgbClr val="FFC000"/>
                </a:solidFill>
                <a:effectLst/>
                <a:latin typeface="Georgia" pitchFamily="18" charset="0"/>
              </a:rPr>
              <a:t>$226 - $1,674 per alcohol outlet.</a:t>
            </a:r>
          </a:p>
          <a:p>
            <a:pPr eaLnBrk="1" hangingPunct="1"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3600" dirty="0" smtClean="0">
                <a:solidFill>
                  <a:srgbClr val="FFC000"/>
                </a:solidFill>
                <a:effectLst/>
                <a:latin typeface="Georgia" pitchFamily="18" charset="0"/>
              </a:rPr>
              <a:t>Fee scale based on closing time and sales volume</a:t>
            </a:r>
          </a:p>
          <a:p>
            <a:pPr eaLnBrk="1" hangingPunct="1"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3600" dirty="0" smtClean="0">
                <a:solidFill>
                  <a:srgbClr val="FFC000"/>
                </a:solidFill>
                <a:latin typeface="Georgia" pitchFamily="18" charset="0"/>
              </a:rPr>
              <a:t>High risk:  close after midnight, sales volume more than $300,000</a:t>
            </a:r>
          </a:p>
        </p:txBody>
      </p:sp>
    </p:spTree>
    <p:extLst>
      <p:ext uri="{BB962C8B-B14F-4D97-AF65-F5344CB8AC3E}">
        <p14:creationId xmlns:p14="http://schemas.microsoft.com/office/powerpoint/2010/main" val="83600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382000" cy="12954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 eaLnBrk="1" hangingPunct="1"/>
            <a:r>
              <a:rPr lang="en-US" sz="3600" b="1" dirty="0" smtClean="0">
                <a:solidFill>
                  <a:srgbClr val="FF9900"/>
                </a:solidFill>
                <a:effectLst/>
                <a:latin typeface="Georgia" pitchFamily="18" charset="0"/>
              </a:rPr>
              <a:t>Watsonville Alcohol Ordinance:  Highlights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458200" cy="4724400"/>
          </a:xfrm>
        </p:spPr>
        <p:txBody>
          <a:bodyPr>
            <a:noAutofit/>
          </a:bodyPr>
          <a:lstStyle/>
          <a:p>
            <a:pPr eaLnBrk="1" hangingPunct="1"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C000"/>
                </a:solidFill>
                <a:effectLst/>
                <a:latin typeface="Georgia" pitchFamily="18" charset="0"/>
              </a:rPr>
              <a:t>CUP for all new alcohol outlets</a:t>
            </a:r>
          </a:p>
          <a:p>
            <a:pPr eaLnBrk="1" hangingPunct="1"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C000"/>
                </a:solidFill>
                <a:latin typeface="Georgia" pitchFamily="18" charset="0"/>
              </a:rPr>
              <a:t>Distance requirements (stricter for bars, liquor stores and convenience stores)</a:t>
            </a:r>
          </a:p>
          <a:p>
            <a:pPr eaLnBrk="1" hangingPunct="1"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C000"/>
                </a:solidFill>
                <a:effectLst/>
                <a:latin typeface="Georgia" pitchFamily="18" charset="0"/>
              </a:rPr>
              <a:t>Deemed Approved Ordinance with nuisance abatement standards and procedures for suspension and revocation</a:t>
            </a:r>
          </a:p>
          <a:p>
            <a:pPr eaLnBrk="1" hangingPunct="1"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C000"/>
                </a:solidFill>
                <a:latin typeface="Georgia" pitchFamily="18" charset="0"/>
              </a:rPr>
              <a:t>Ban on malt liquor and fortified wine containers larger than 16 ounces</a:t>
            </a:r>
          </a:p>
          <a:p>
            <a:pPr eaLnBrk="1" hangingPunct="1"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C000"/>
                </a:solidFill>
                <a:latin typeface="Georgia" pitchFamily="18" charset="0"/>
              </a:rPr>
              <a:t>Ban on malt liquor and fortified wine  sales in individual containers.</a:t>
            </a:r>
          </a:p>
          <a:p>
            <a:pPr eaLnBrk="1" hangingPunct="1"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C000"/>
                </a:solidFill>
                <a:latin typeface="Georgia" pitchFamily="18" charset="0"/>
              </a:rPr>
              <a:t>Liquor store windows must be unobstructed and signage limited to 20% of total window area.</a:t>
            </a:r>
          </a:p>
        </p:txBody>
      </p:sp>
    </p:spTree>
    <p:extLst>
      <p:ext uri="{BB962C8B-B14F-4D97-AF65-F5344CB8AC3E}">
        <p14:creationId xmlns:p14="http://schemas.microsoft.com/office/powerpoint/2010/main" val="58111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382000" cy="12954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 eaLnBrk="1" hangingPunct="1"/>
            <a:r>
              <a:rPr lang="en-US" sz="3600" b="1" dirty="0" smtClean="0">
                <a:solidFill>
                  <a:srgbClr val="FF9900"/>
                </a:solidFill>
                <a:effectLst/>
                <a:latin typeface="Georgia" pitchFamily="18" charset="0"/>
              </a:rPr>
              <a:t>Watsonville Alcohol Ordinance:  Proposals Under Consideration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458200" cy="4724400"/>
          </a:xfrm>
        </p:spPr>
        <p:txBody>
          <a:bodyPr>
            <a:noAutofit/>
          </a:bodyPr>
          <a:lstStyle/>
          <a:p>
            <a:pPr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800" dirty="0">
                <a:solidFill>
                  <a:srgbClr val="FFC000"/>
                </a:solidFill>
                <a:latin typeface="Georgia" pitchFamily="18" charset="0"/>
              </a:rPr>
              <a:t>DAO fee to fund a dedicated law enforcement </a:t>
            </a:r>
            <a:r>
              <a:rPr lang="en-US" sz="2800" dirty="0" smtClean="0">
                <a:solidFill>
                  <a:srgbClr val="FFC000"/>
                </a:solidFill>
                <a:latin typeface="Georgia" pitchFamily="18" charset="0"/>
              </a:rPr>
              <a:t>officer position.</a:t>
            </a:r>
            <a:endParaRPr lang="en-US" sz="2800" dirty="0">
              <a:solidFill>
                <a:srgbClr val="FFC000"/>
              </a:solidFill>
              <a:latin typeface="Georgia" pitchFamily="18" charset="0"/>
            </a:endParaRPr>
          </a:p>
          <a:p>
            <a:pPr eaLnBrk="1" hangingPunct="1"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C000"/>
                </a:solidFill>
                <a:effectLst/>
                <a:latin typeface="Georgia" pitchFamily="18" charset="0"/>
              </a:rPr>
              <a:t>Stricter restaurant definition and distance requirements.</a:t>
            </a:r>
          </a:p>
          <a:p>
            <a:pPr eaLnBrk="1" hangingPunct="1"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C000"/>
                </a:solidFill>
                <a:effectLst/>
                <a:latin typeface="Georgia" pitchFamily="18" charset="0"/>
              </a:rPr>
              <a:t>Citizen advisory committee to assist in implementation of DAO and CUP requirements. </a:t>
            </a:r>
          </a:p>
          <a:p>
            <a:pPr eaLnBrk="1" hangingPunct="1"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C000"/>
                </a:solidFill>
                <a:latin typeface="Georgia" pitchFamily="18" charset="0"/>
              </a:rPr>
              <a:t>Mandatory Responsible Beverage Service training for all alcohol servers and managers.</a:t>
            </a:r>
          </a:p>
        </p:txBody>
      </p:sp>
    </p:spTree>
    <p:extLst>
      <p:ext uri="{BB962C8B-B14F-4D97-AF65-F5344CB8AC3E}">
        <p14:creationId xmlns:p14="http://schemas.microsoft.com/office/powerpoint/2010/main" val="191653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Grp="1" noRot="1" noChangeArrowheads="1"/>
          </p:cNvSpPr>
          <p:nvPr>
            <p:ph type="title"/>
          </p:nvPr>
        </p:nvSpPr>
        <p:spPr>
          <a:prstGeom prst="rect">
            <a:avLst/>
          </a:prstGeom>
          <a:solidFill>
            <a:schemeClr val="bg1"/>
          </a:solidFill>
        </p:spPr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b="1" dirty="0" smtClean="0">
                <a:solidFill>
                  <a:srgbClr val="FF9900"/>
                </a:solidFill>
                <a:latin typeface="Georgia" pitchFamily="18" charset="0"/>
              </a:rPr>
              <a:t>Overview of the Local Problem</a:t>
            </a:r>
            <a:endParaRPr lang="en-US" sz="4000" b="1" dirty="0">
              <a:solidFill>
                <a:srgbClr val="FF9900"/>
              </a:solidFill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905000"/>
            <a:ext cx="4597729" cy="1200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Over 1 in 4 Santa Cruz County 11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graders report driving after drinking.</a:t>
            </a:r>
            <a:endParaRPr lang="en-US" sz="2400" b="1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 cstate="print"/>
          <a:srcRect l="48227" t="55572" r="21464" b="12079"/>
          <a:stretch/>
        </p:blipFill>
        <p:spPr bwMode="auto">
          <a:xfrm>
            <a:off x="3200400" y="2895600"/>
            <a:ext cx="5716570" cy="3827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9789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4400"/>
            <a:ext cx="8153400" cy="5334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4036012"/>
              </p:ext>
            </p:extLst>
          </p:nvPr>
        </p:nvGraphicFramePr>
        <p:xfrm>
          <a:off x="4114800" y="5105400"/>
          <a:ext cx="4794926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Document" r:id="rId5" imgW="5778500" imgH="1790700" progId="Word.Document.12">
                  <p:embed/>
                </p:oleObj>
              </mc:Choice>
              <mc:Fallback>
                <p:oleObj name="Document" r:id="rId5" imgW="5778500" imgH="1790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14800" y="5105400"/>
                        <a:ext cx="4794926" cy="148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/>
          <p:cNvSpPr txBox="1">
            <a:spLocks noGrp="1" noRot="1" noChangeArrowheads="1"/>
          </p:cNvSpPr>
          <p:nvPr>
            <p:ph type="title"/>
          </p:nvPr>
        </p:nvSpPr>
        <p:spPr>
          <a:xfrm>
            <a:off x="228600" y="76200"/>
            <a:ext cx="8686800" cy="762000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b="1" dirty="0" smtClean="0">
                <a:solidFill>
                  <a:srgbClr val="FF9900"/>
                </a:solidFill>
                <a:latin typeface="Georgia" pitchFamily="18" charset="0"/>
              </a:rPr>
              <a:t>North County Alcohol Outlets</a:t>
            </a:r>
            <a:endParaRPr lang="en-US" sz="4000" b="1" dirty="0">
              <a:solidFill>
                <a:srgbClr val="FF99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734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Grp="1" noRot="1" noChangeArrowheads="1"/>
          </p:cNvSpPr>
          <p:nvPr>
            <p:ph type="title"/>
          </p:nvPr>
        </p:nvSpPr>
        <p:spPr>
          <a:xfrm>
            <a:off x="228600" y="76200"/>
            <a:ext cx="8686800" cy="762000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3200" b="1" dirty="0" smtClean="0">
                <a:solidFill>
                  <a:srgbClr val="FF9900"/>
                </a:solidFill>
                <a:latin typeface="Georgia" pitchFamily="18" charset="0"/>
              </a:rPr>
              <a:t>North County Alcohol Outlets &amp; Poverty</a:t>
            </a:r>
            <a:endParaRPr lang="en-US" sz="3200" b="1" dirty="0">
              <a:solidFill>
                <a:srgbClr val="FF9900"/>
              </a:solidFill>
              <a:latin typeface="Georgia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8077200" cy="46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6019800" y="4267200"/>
            <a:ext cx="2873539" cy="23698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Increase in outlets resulting in an increase in violence, was </a:t>
            </a:r>
            <a:r>
              <a:rPr lang="en-US" sz="2000" b="1" dirty="0"/>
              <a:t>four times </a:t>
            </a:r>
            <a:r>
              <a:rPr lang="en-US" b="1" dirty="0"/>
              <a:t>more likely in neighborhoods with a high minority population and </a:t>
            </a:r>
            <a:r>
              <a:rPr lang="en-US" b="1" dirty="0" smtClean="0"/>
              <a:t>lower incomes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02526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Grp="1" noRot="1" noChangeArrowheads="1"/>
          </p:cNvSpPr>
          <p:nvPr>
            <p:ph type="title"/>
          </p:nvPr>
        </p:nvSpPr>
        <p:spPr>
          <a:xfrm>
            <a:off x="228600" y="76200"/>
            <a:ext cx="8686800" cy="762000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b="1" dirty="0" smtClean="0">
                <a:solidFill>
                  <a:srgbClr val="FF9900"/>
                </a:solidFill>
                <a:latin typeface="Georgia" pitchFamily="18" charset="0"/>
              </a:rPr>
              <a:t>South County Alcohol Outlets</a:t>
            </a:r>
            <a:endParaRPr lang="en-US" sz="4000" b="1" dirty="0">
              <a:solidFill>
                <a:srgbClr val="FF9900"/>
              </a:solidFill>
              <a:latin typeface="Georgia" pitchFamily="18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838200"/>
            <a:ext cx="6324600" cy="51816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1901386"/>
              </p:ext>
            </p:extLst>
          </p:nvPr>
        </p:nvGraphicFramePr>
        <p:xfrm>
          <a:off x="152400" y="5257800"/>
          <a:ext cx="4794926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Document" r:id="rId5" imgW="5778500" imgH="1790700" progId="Word.Document.12">
                  <p:embed/>
                </p:oleObj>
              </mc:Choice>
              <mc:Fallback>
                <p:oleObj name="Document" r:id="rId5" imgW="5778500" imgH="1790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400" y="5257800"/>
                        <a:ext cx="4794926" cy="148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0388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Grp="1" noRot="1" noChangeArrowheads="1"/>
          </p:cNvSpPr>
          <p:nvPr>
            <p:ph type="title"/>
          </p:nvPr>
        </p:nvSpPr>
        <p:spPr>
          <a:xfrm>
            <a:off x="228600" y="76200"/>
            <a:ext cx="8686800" cy="762000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3200" b="1" dirty="0" smtClean="0">
                <a:solidFill>
                  <a:srgbClr val="FF9900"/>
                </a:solidFill>
                <a:latin typeface="Georgia" pitchFamily="18" charset="0"/>
              </a:rPr>
              <a:t>South County Alcohol Outlets &amp; Poverty</a:t>
            </a:r>
            <a:endParaRPr lang="en-US" sz="3200" b="1" dirty="0">
              <a:solidFill>
                <a:srgbClr val="FF9900"/>
              </a:solidFill>
              <a:latin typeface="Georgia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14400"/>
            <a:ext cx="6591300" cy="518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1768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 descr="July 2013 Through June 2014 Violent Crime Hot Spots and 20 21 40 41 47 Alcohol Licenses E (1)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76" b="14776"/>
          <a:stretch>
            <a:fillRect/>
          </a:stretch>
        </p:blipFill>
        <p:spPr>
          <a:xfrm>
            <a:off x="76200" y="1219200"/>
            <a:ext cx="8904977" cy="47111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2"/>
          <p:cNvSpPr txBox="1">
            <a:spLocks noGrp="1" noRot="1" noChangeArrowheads="1"/>
          </p:cNvSpPr>
          <p:nvPr>
            <p:ph type="title"/>
          </p:nvPr>
        </p:nvSpPr>
        <p:spPr>
          <a:xfrm>
            <a:off x="533400" y="30238"/>
            <a:ext cx="8153400" cy="1036562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3200" b="1" dirty="0" smtClean="0">
                <a:solidFill>
                  <a:srgbClr val="FF9900"/>
                </a:solidFill>
                <a:latin typeface="Georgia" pitchFamily="18" charset="0"/>
              </a:rPr>
              <a:t>Watsonville Alcohol Outlets &amp; Crime</a:t>
            </a:r>
            <a:endParaRPr lang="en-US" sz="3200" b="1" dirty="0">
              <a:solidFill>
                <a:srgbClr val="FF9900"/>
              </a:solidFill>
              <a:latin typeface="Georgi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5410200"/>
            <a:ext cx="45720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/>
              <a:t>Adding one bar to a </a:t>
            </a:r>
            <a:r>
              <a:rPr lang="en-US" b="1" dirty="0" smtClean="0"/>
              <a:t>block increases </a:t>
            </a:r>
            <a:r>
              <a:rPr lang="en-US" b="1" dirty="0"/>
              <a:t>the risk of murder taking place on the block by 5%, and </a:t>
            </a:r>
            <a:r>
              <a:rPr lang="en-US" b="1" dirty="0" smtClean="0"/>
              <a:t>the </a:t>
            </a:r>
            <a:r>
              <a:rPr lang="en-US" b="1" dirty="0"/>
              <a:t>risk of having a violent crime of any type by 17.6% </a:t>
            </a:r>
          </a:p>
        </p:txBody>
      </p:sp>
    </p:spTree>
    <p:extLst>
      <p:ext uri="{BB962C8B-B14F-4D97-AF65-F5344CB8AC3E}">
        <p14:creationId xmlns:p14="http://schemas.microsoft.com/office/powerpoint/2010/main" val="25776186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1946</TotalTime>
  <Words>1965</Words>
  <Application>Microsoft Office PowerPoint</Application>
  <PresentationFormat>On-screen Show (4:3)</PresentationFormat>
  <Paragraphs>275</Paragraphs>
  <Slides>38</Slides>
  <Notes>37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51" baseType="lpstr">
      <vt:lpstr>Arial</vt:lpstr>
      <vt:lpstr>Calibri</vt:lpstr>
      <vt:lpstr>Constantia</vt:lpstr>
      <vt:lpstr>Garamond</vt:lpstr>
      <vt:lpstr>Georgia</vt:lpstr>
      <vt:lpstr>Helvetica</vt:lpstr>
      <vt:lpstr>Times New Roman</vt:lpstr>
      <vt:lpstr>Wingdings</vt:lpstr>
      <vt:lpstr>Wingdings 2</vt:lpstr>
      <vt:lpstr>Flow</vt:lpstr>
      <vt:lpstr>Document</vt:lpstr>
      <vt:lpstr>Photo Editor Photo</vt:lpstr>
      <vt:lpstr>Microsoft Excel Chart</vt:lpstr>
      <vt:lpstr>Alcohol Density  &amp;  Community Safety</vt:lpstr>
      <vt:lpstr>CPP/CURB Background</vt:lpstr>
      <vt:lpstr>Overview of the Local Problem</vt:lpstr>
      <vt:lpstr>Overview of the Local Problem</vt:lpstr>
      <vt:lpstr>North County Alcohol Outlets</vt:lpstr>
      <vt:lpstr>North County Alcohol Outlets &amp; Poverty</vt:lpstr>
      <vt:lpstr>South County Alcohol Outlets</vt:lpstr>
      <vt:lpstr>South County Alcohol Outlets &amp; Poverty</vt:lpstr>
      <vt:lpstr>Watsonville Alcohol Outlets &amp; Crime</vt:lpstr>
      <vt:lpstr>Local Impact</vt:lpstr>
      <vt:lpstr>Addressing Community Problems Related to Retail Alcohol Outlets in Santa Cruz County</vt:lpstr>
      <vt:lpstr>Key Dimensions of Local Retail Alcohol Availability</vt:lpstr>
      <vt:lpstr>Types of Alcohol Outlets</vt:lpstr>
      <vt:lpstr>Number of Alcohol Outlets</vt:lpstr>
      <vt:lpstr>Location of Alcohol Outlets</vt:lpstr>
      <vt:lpstr>Selling and Serving Practices</vt:lpstr>
      <vt:lpstr>What the Science Tells Us: Alcohol Availability</vt:lpstr>
      <vt:lpstr>What the Science Tells Us: Active Enforcement of Retail Licensing Laws</vt:lpstr>
      <vt:lpstr>Alcohol Outlet Density: Community Guide Summary of the Research</vt:lpstr>
      <vt:lpstr>Mean Number of Alcohol Outlets Near Residences by Race/Ethnicity &amp; Income  (California, 2003)</vt:lpstr>
      <vt:lpstr>Tools for Shaping Community Retail Alcohol Environments</vt:lpstr>
      <vt:lpstr>Conditional Use Permit (CUP)</vt:lpstr>
      <vt:lpstr>Conditional Use Permit</vt:lpstr>
      <vt:lpstr>Santa Cruz City CUP Provisions</vt:lpstr>
      <vt:lpstr>Santa Cruz City CUP Provisions</vt:lpstr>
      <vt:lpstr>Santa Cruz City CUP Provisions</vt:lpstr>
      <vt:lpstr>Current Santa Cruz County Provisions re Alcohol Outlets</vt:lpstr>
      <vt:lpstr>Current Santa Cruz County Provisions re New Alcohol Outlets</vt:lpstr>
      <vt:lpstr>Nuisance Abatement/ Deemed Approved Ordinance (DAO)</vt:lpstr>
      <vt:lpstr>DAO standards may:</vt:lpstr>
      <vt:lpstr>Responsible Beverage Service (RBS) Programs</vt:lpstr>
      <vt:lpstr>Monitoring and Enforcement</vt:lpstr>
      <vt:lpstr>Monitoring and Enforcement</vt:lpstr>
      <vt:lpstr>Monitoring and Enforcement: Santa Cruz City Data </vt:lpstr>
      <vt:lpstr>Nuisance Mitigation &amp; Permit Fees</vt:lpstr>
      <vt:lpstr>Santa Cruz City Alcohol Impact Fees</vt:lpstr>
      <vt:lpstr>Watsonville Alcohol Ordinance:  Highlights</vt:lpstr>
      <vt:lpstr>Watsonville Alcohol Ordinance:  Proposals Under Consideration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the Alcohol Licensing Process in California Communities</dc:title>
  <dc:creator>Jim</dc:creator>
  <cp:lastModifiedBy>Lauren Fein</cp:lastModifiedBy>
  <cp:revision>39</cp:revision>
  <dcterms:created xsi:type="dcterms:W3CDTF">2013-04-16T22:25:37Z</dcterms:created>
  <dcterms:modified xsi:type="dcterms:W3CDTF">2015-10-27T23:53:47Z</dcterms:modified>
</cp:coreProperties>
</file>